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87" r:id="rId4"/>
    <p:sldId id="295" r:id="rId5"/>
    <p:sldId id="296" r:id="rId6"/>
    <p:sldId id="297" r:id="rId7"/>
    <p:sldId id="298" r:id="rId8"/>
    <p:sldId id="291" r:id="rId9"/>
    <p:sldId id="288" r:id="rId10"/>
    <p:sldId id="299" r:id="rId11"/>
    <p:sldId id="300" r:id="rId12"/>
    <p:sldId id="292" r:id="rId13"/>
    <p:sldId id="290" r:id="rId14"/>
    <p:sldId id="302" r:id="rId15"/>
    <p:sldId id="303" r:id="rId16"/>
    <p:sldId id="293" r:id="rId17"/>
    <p:sldId id="276" r:id="rId18"/>
    <p:sldId id="278" r:id="rId19"/>
    <p:sldId id="282" r:id="rId20"/>
    <p:sldId id="285" r:id="rId21"/>
    <p:sldId id="286" r:id="rId22"/>
    <p:sldId id="268" r:id="rId23"/>
    <p:sldId id="281" r:id="rId24"/>
    <p:sldId id="271" r:id="rId25"/>
    <p:sldId id="272" r:id="rId26"/>
    <p:sldId id="279" r:id="rId27"/>
    <p:sldId id="273" r:id="rId28"/>
    <p:sldId id="280" r:id="rId29"/>
    <p:sldId id="275" r:id="rId30"/>
    <p:sldId id="277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184109-3DDB-4D5C-94AB-3DB51EF49803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B16473-BF75-4956-B233-A4F9F3E0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7630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sz="4800" dirty="0"/>
              <a:t>Rhetoric is a fancy word for using persuasive techniques in writing or speaking.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610600" cy="1470025"/>
          </a:xfrm>
        </p:spPr>
        <p:txBody>
          <a:bodyPr/>
          <a:lstStyle/>
          <a:p>
            <a:r>
              <a:rPr lang="en-US" dirty="0" smtClean="0"/>
              <a:t>PERSUASION using Rhetorical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Without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9154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arguments are little more than emotion which may be seen as manipulative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92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810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ays to add logos to your argument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915400" cy="59436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Similar Case </a:t>
            </a:r>
          </a:p>
          <a:p>
            <a:pPr marL="0" indent="0">
              <a:buNone/>
            </a:pPr>
            <a:r>
              <a:rPr lang="en-US" sz="3600" dirty="0" smtClean="0"/>
              <a:t>Example: Dad, can I get a part-time job? Tim has one and he’s keeping an A-B average in his classes which are the same as mine.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2. Cause/Effect</a:t>
            </a:r>
          </a:p>
          <a:p>
            <a:pPr marL="0" indent="0">
              <a:buNone/>
            </a:pPr>
            <a:r>
              <a:rPr lang="en-US" sz="3600" dirty="0" smtClean="0"/>
              <a:t>Example: The bee population is reduced when harsh chemicals are used on plants.</a:t>
            </a:r>
          </a:p>
          <a:p>
            <a:pPr marL="0" indent="0">
              <a:buNone/>
            </a:pPr>
            <a:r>
              <a:rPr lang="en-US" sz="3600" dirty="0" smtClean="0"/>
              <a:t>Non-example: If I don’t go to school tomorrow, I’ll get an F on my test which will lower my self-esteem causing my grades to suffer more and I won’t get into a good college or get a good job.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769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 Black" pitchFamily="34" charset="0"/>
              </a:rPr>
              <a:t>Logos</a:t>
            </a:r>
            <a:endParaRPr lang="en-US" sz="4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86800" cy="4876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Examples: </a:t>
            </a:r>
          </a:p>
          <a:p>
            <a:r>
              <a:rPr lang="en-US" sz="3600" dirty="0" smtClean="0"/>
              <a:t>The government tells us that every year 7,000 workers are needed to pick produce; Americans will not do the work. It is hard work and pays $2 for 25 lbs. picked.</a:t>
            </a:r>
          </a:p>
          <a:p>
            <a:r>
              <a:rPr lang="en-US" altLang="en-US" sz="3600" dirty="0" smtClean="0"/>
              <a:t>Nine </a:t>
            </a:r>
            <a:r>
              <a:rPr lang="en-US" altLang="en-US" sz="3600" dirty="0"/>
              <a:t>out of ten dentists prefer Crest toothpaste. </a:t>
            </a:r>
            <a:endParaRPr lang="en-US" altLang="en-US" sz="3600" dirty="0" smtClean="0"/>
          </a:p>
          <a:p>
            <a:r>
              <a:rPr lang="en-US" altLang="en-US" sz="3600" dirty="0" smtClean="0"/>
              <a:t>If </a:t>
            </a:r>
            <a:r>
              <a:rPr lang="en-US" altLang="en-US" sz="3600" dirty="0"/>
              <a:t>you have a good education, you are more likely to find a good job. </a:t>
            </a:r>
          </a:p>
          <a:p>
            <a:pPr>
              <a:buNone/>
            </a:pP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Pathos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52400" y="1600200"/>
            <a:ext cx="9144000" cy="5029200"/>
          </a:xfrm>
        </p:spPr>
        <p:txBody>
          <a:bodyPr>
            <a:normAutofit fontScale="92500"/>
          </a:bodyPr>
          <a:lstStyle/>
          <a:p>
            <a:pPr marL="640080" lvl="1" indent="-246888">
              <a:defRPr/>
            </a:pPr>
            <a:r>
              <a:rPr lang="en-US" sz="3600" dirty="0"/>
              <a:t>Pathos is related to the words pathetic, sympathy and empathy.  Whenever you accept</a:t>
            </a:r>
            <a:r>
              <a:rPr lang="en-US" sz="3600" dirty="0">
                <a:solidFill>
                  <a:srgbClr val="FF0000"/>
                </a:solidFill>
              </a:rPr>
              <a:t> a claim based on how it makes you feel without fully analyzing the </a:t>
            </a:r>
            <a:r>
              <a:rPr lang="en-US" sz="3600" dirty="0" smtClean="0">
                <a:solidFill>
                  <a:srgbClr val="FF0000"/>
                </a:solidFill>
              </a:rPr>
              <a:t>reasons </a:t>
            </a:r>
            <a:r>
              <a:rPr lang="en-US" sz="3600" dirty="0">
                <a:solidFill>
                  <a:srgbClr val="FF0000"/>
                </a:solidFill>
              </a:rPr>
              <a:t>behind the claim, </a:t>
            </a:r>
            <a:r>
              <a:rPr lang="en-US" sz="3600" dirty="0"/>
              <a:t>you are acting on pathos.</a:t>
            </a:r>
          </a:p>
          <a:p>
            <a:pPr marL="640080" lvl="1" indent="-246888">
              <a:defRPr/>
            </a:pPr>
            <a:r>
              <a:rPr lang="en-US" sz="3600" dirty="0"/>
              <a:t>As the writer or speaker, you try to </a:t>
            </a:r>
            <a:r>
              <a:rPr lang="en-US" sz="3600" dirty="0">
                <a:solidFill>
                  <a:srgbClr val="FF0000"/>
                </a:solidFill>
              </a:rPr>
              <a:t>appeal to </a:t>
            </a:r>
            <a:r>
              <a:rPr lang="en-US" sz="3600" dirty="0"/>
              <a:t>their </a:t>
            </a:r>
            <a:r>
              <a:rPr lang="en-US" sz="3600" dirty="0" smtClean="0">
                <a:solidFill>
                  <a:srgbClr val="FF0000"/>
                </a:solidFill>
              </a:rPr>
              <a:t>emotions.</a:t>
            </a:r>
            <a:endParaRPr lang="en-US" sz="3600" dirty="0">
              <a:solidFill>
                <a:srgbClr val="FF0000"/>
              </a:solidFill>
            </a:endParaRPr>
          </a:p>
          <a:p>
            <a:pPr marL="640080" lvl="1" indent="-246888">
              <a:defRPr/>
            </a:pPr>
            <a:r>
              <a:rPr lang="en-US" sz="3600" dirty="0"/>
              <a:t>You </a:t>
            </a:r>
            <a:r>
              <a:rPr lang="en-US" sz="3600" dirty="0">
                <a:solidFill>
                  <a:srgbClr val="FF0000"/>
                </a:solidFill>
              </a:rPr>
              <a:t>may want them to feel sympathy or joy</a:t>
            </a:r>
          </a:p>
          <a:p>
            <a:pPr marL="640080" lvl="1" indent="-246888">
              <a:defRPr/>
            </a:pPr>
            <a:r>
              <a:rPr lang="en-US" sz="3600" dirty="0"/>
              <a:t>Effect of appeal: </a:t>
            </a:r>
            <a:r>
              <a:rPr lang="en-US" sz="3600" dirty="0">
                <a:solidFill>
                  <a:srgbClr val="FF0000"/>
                </a:solidFill>
              </a:rPr>
              <a:t>Evokes a personal, emotional </a:t>
            </a:r>
            <a:r>
              <a:rPr lang="en-US" sz="3600" dirty="0" smtClean="0">
                <a:solidFill>
                  <a:srgbClr val="FF0000"/>
                </a:solidFill>
              </a:rPr>
              <a:t>response.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 descr="imagesCAN0BN7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7349"/>
            <a:ext cx="1768928" cy="990600"/>
          </a:xfrm>
          <a:prstGeom prst="rect">
            <a:avLst/>
          </a:prstGeom>
        </p:spPr>
      </p:pic>
      <p:pic>
        <p:nvPicPr>
          <p:cNvPr id="1026" name="Picture 2" descr="C:\Users\paynec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71"/>
            <a:ext cx="1019175" cy="97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4582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Pathos must be used with logic to be effective.</a:t>
            </a:r>
          </a:p>
          <a:p>
            <a:r>
              <a:rPr lang="en-US" sz="4000" dirty="0" smtClean="0"/>
              <a:t>Smart audiences see through an argument that is just emotion.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62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382000" cy="1143000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ypes of Audiences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839200" cy="4572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Hostile: </a:t>
            </a:r>
            <a:r>
              <a:rPr lang="en-US" sz="3600" dirty="0" smtClean="0"/>
              <a:t>They’re already </a:t>
            </a:r>
            <a:r>
              <a:rPr lang="en-US" sz="3600" i="1" dirty="0" smtClean="0"/>
              <a:t>feeling</a:t>
            </a:r>
            <a:r>
              <a:rPr lang="en-US" sz="3600" dirty="0" smtClean="0"/>
              <a:t> emotion…just not the right one. Your job is to turn that emotion into a different one. Will you change anger into surprise? Disgust into sadness?  Sadness into anger?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Indifferent: </a:t>
            </a:r>
            <a:r>
              <a:rPr lang="en-US" sz="3600" dirty="0" smtClean="0"/>
              <a:t>They don’t care. You need to make them </a:t>
            </a:r>
            <a:r>
              <a:rPr lang="en-US" sz="3600" i="1" dirty="0" smtClean="0"/>
              <a:t>feel </a:t>
            </a:r>
            <a:r>
              <a:rPr lang="en-US" sz="3600" dirty="0" smtClean="0"/>
              <a:t>something. Build on something they </a:t>
            </a:r>
            <a:r>
              <a:rPr lang="en-US" sz="3600" i="1" dirty="0" smtClean="0"/>
              <a:t>do </a:t>
            </a:r>
            <a:r>
              <a:rPr lang="en-US" sz="3600" dirty="0" smtClean="0"/>
              <a:t>dare about and connect it to your ideas.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Accepting</a:t>
            </a:r>
            <a:r>
              <a:rPr lang="en-US" sz="3600" dirty="0" smtClean="0"/>
              <a:t>: They already agree with you. What do you want them to </a:t>
            </a:r>
            <a:r>
              <a:rPr lang="en-US" sz="3600" i="1" dirty="0" smtClean="0"/>
              <a:t>do</a:t>
            </a:r>
            <a:r>
              <a:rPr lang="en-US" sz="3600" dirty="0"/>
              <a:t> </a:t>
            </a:r>
            <a:r>
              <a:rPr lang="en-US" sz="3600" dirty="0" smtClean="0"/>
              <a:t>or </a:t>
            </a:r>
            <a:r>
              <a:rPr lang="en-US" sz="3600" i="1" dirty="0" smtClean="0"/>
              <a:t>think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008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05800" cy="5410200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Example: A group that is collecting money for an animal care facility will first show you pictures of very sad looking dogs and cats.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352800"/>
            <a:ext cx="2552700" cy="3413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p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58792"/>
            <a:ext cx="4896612" cy="6599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7XJNU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228600"/>
            <a:ext cx="4243137" cy="5257800"/>
          </a:xfrm>
        </p:spPr>
      </p:pic>
      <p:pic>
        <p:nvPicPr>
          <p:cNvPr id="5" name="Picture 4" descr="imagesCA3II5S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4584" y="228600"/>
            <a:ext cx="4046041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K37U1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28600"/>
            <a:ext cx="4267200" cy="3087254"/>
          </a:xfrm>
        </p:spPr>
      </p:pic>
      <p:pic>
        <p:nvPicPr>
          <p:cNvPr id="5" name="Picture 4" descr="imagesCA86M6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3429000"/>
            <a:ext cx="5743575" cy="3246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52400" y="-457200"/>
            <a:ext cx="9144000" cy="1935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A </a:t>
            </a:r>
            <a:r>
              <a:rPr lang="en-US" altLang="en-US" sz="4000" b="1" dirty="0" smtClean="0"/>
              <a:t>speaker</a:t>
            </a:r>
            <a:r>
              <a:rPr lang="en-US" altLang="en-US" sz="4000" dirty="0" smtClean="0"/>
              <a:t> or writer MUST </a:t>
            </a:r>
            <a:r>
              <a:rPr lang="en-US" altLang="en-US" sz="4000" dirty="0" smtClean="0">
                <a:solidFill>
                  <a:srgbClr val="FF0000"/>
                </a:solidFill>
              </a:rPr>
              <a:t>consider both the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audience</a:t>
            </a:r>
            <a:r>
              <a:rPr lang="en-US" altLang="en-US" sz="4000" dirty="0" smtClean="0">
                <a:solidFill>
                  <a:srgbClr val="FF0000"/>
                </a:solidFill>
              </a:rPr>
              <a:t> and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purpose</a:t>
            </a:r>
            <a:r>
              <a:rPr lang="en-US" altLang="en-US" sz="4000" dirty="0" smtClean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72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For example: If you are talking to an elementary school class, your topic, word choice, and tone will be different than if you were speaking to a high school class. 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Another example: When you talk to your friends, your topic, word choice, and tone are different than when you talk to your parents or teachers.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62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5PYWZ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304800"/>
            <a:ext cx="4152491" cy="6400800"/>
          </a:xfrm>
        </p:spPr>
      </p:pic>
      <p:pic>
        <p:nvPicPr>
          <p:cNvPr id="5" name="Picture 4" descr="imagesCATGSFW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1552" y="228600"/>
            <a:ext cx="4129548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YX4K2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6740377" cy="3943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AUJYXJ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8169564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U7VXV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8220559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624" y="457200"/>
            <a:ext cx="4395076" cy="5943600"/>
          </a:xfrm>
        </p:spPr>
      </p:pic>
      <p:pic>
        <p:nvPicPr>
          <p:cNvPr id="5" name="Picture 4" descr="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63868" y="457200"/>
            <a:ext cx="4451422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4439652" cy="6248400"/>
          </a:xfrm>
        </p:spPr>
      </p:pic>
      <p:pic>
        <p:nvPicPr>
          <p:cNvPr id="5" name="Picture 4" descr="imagesCA9SD7Q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3860" y="304800"/>
            <a:ext cx="4488216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2J77E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7222896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a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4714240" cy="2209800"/>
          </a:xfrm>
        </p:spPr>
      </p:pic>
      <p:pic>
        <p:nvPicPr>
          <p:cNvPr id="5" name="Picture 4" descr="bo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7968" y="304800"/>
            <a:ext cx="3755136" cy="5867400"/>
          </a:xfrm>
          <a:prstGeom prst="rect">
            <a:avLst/>
          </a:prstGeom>
        </p:spPr>
      </p:pic>
      <p:pic>
        <p:nvPicPr>
          <p:cNvPr id="6" name="Picture 5" descr="m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1988090"/>
            <a:ext cx="3429000" cy="4869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DBQII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8183349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A3SUF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4315146" cy="6096000"/>
          </a:xfrm>
        </p:spPr>
      </p:pic>
      <p:pic>
        <p:nvPicPr>
          <p:cNvPr id="5" name="Picture 4" descr="imagesCA377H5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5886" y="381000"/>
            <a:ext cx="4535714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Ethos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5900" y="1219200"/>
            <a:ext cx="8928100" cy="5486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dirty="0" smtClean="0"/>
              <a:t> “</a:t>
            </a:r>
            <a:r>
              <a:rPr lang="en-US" sz="4400" dirty="0" smtClean="0">
                <a:solidFill>
                  <a:srgbClr val="FF0000"/>
                </a:solidFill>
              </a:rPr>
              <a:t>You can trust me</a:t>
            </a:r>
            <a:r>
              <a:rPr lang="en-US" sz="4400" dirty="0" smtClean="0"/>
              <a:t>.” </a:t>
            </a:r>
          </a:p>
          <a:p>
            <a:pPr marL="571500" lvl="1" indent="-571500">
              <a:spcBef>
                <a:spcPts val="580"/>
              </a:spcBef>
              <a:buClr>
                <a:schemeClr val="accent1"/>
              </a:buClr>
            </a:pPr>
            <a:r>
              <a:rPr lang="en-US" sz="4400" dirty="0" smtClean="0"/>
              <a:t>Convince the audience that you are qualified to speak on the subject. </a:t>
            </a:r>
          </a:p>
          <a:p>
            <a:pPr marL="571500" lvl="1" indent="-571500">
              <a:spcBef>
                <a:spcPts val="580"/>
              </a:spcBef>
              <a:buClr>
                <a:schemeClr val="accent1"/>
              </a:buClr>
            </a:pPr>
            <a:r>
              <a:rPr lang="en-US" sz="4400" dirty="0"/>
              <a:t>A high school football player gives speech about the time and discipline required to be a successful football player</a:t>
            </a:r>
            <a:r>
              <a:rPr lang="en-US" sz="4400" dirty="0" smtClean="0"/>
              <a:t>.</a:t>
            </a:r>
          </a:p>
          <a:p>
            <a:pPr marL="571500" lvl="1" indent="-571500">
              <a:spcBef>
                <a:spcPts val="580"/>
              </a:spcBef>
              <a:buClr>
                <a:schemeClr val="accent1"/>
              </a:buClr>
            </a:pPr>
            <a:r>
              <a:rPr lang="en-US" sz="4400" dirty="0"/>
              <a:t>If you are sick, you are not going to go to your mechanic for help. </a:t>
            </a:r>
          </a:p>
          <a:p>
            <a:pPr marL="571500" lvl="1" indent="-571500">
              <a:spcBef>
                <a:spcPts val="580"/>
              </a:spcBef>
              <a:buClr>
                <a:schemeClr val="accent1"/>
              </a:buClr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6626" name="AutoShape 2" descr="data:image/jpeg;base64,/9j/4AAQSkZJRgABAQAAAQABAAD/2wCEAAkGBhQSERIUEhQVFRIWFRQWFBQUFRQUFxQXFRQWFBUVFRQXHCYeFxkjGRQVHy8gJCcpLCwsFR4xNTAqNSYrLCkBCQoKDgwOGg8PFykcHB0pKSkpKSkpKSkpLCwpLCkpKSkpKSkpLCwpKSkpKSkpKSkpKSkpKSkpLCkpKSwpKSwpKf/AABEIANgA6gMBIgACEQEDEQH/xAAcAAABBAMBAAAAAAAAAAAAAAAAAgMEBQEGBwj/xAA9EAACAQIDBQYEBAUCBwEAAAABAgADEQQSIQUxQVFhBhMicYGRBzKhsRRSgtFCYsHh8CMzFSRyk6Ky8UP/xAAZAQEAAwEBAAAAAAAAAAAAAAAAAQIDBAX/xAAjEQEBAAIDAQACAgMBAAAAAAAAAQIRAxIhMQRBE1EiYXEy/9oADAMBAAIRAxEAPwDuMIQgEIQgEIQgEIQgExeZkfGYtaSM7myqLkmAuvXVFLMQqjUkmwHrOedp/i/So3XDL3jfma4X0H8U0/tn29fFvlS60rkBQeG7M55nXTkJoWIc3PHiDIuSZjV9tv4i4yuSWrMq/lQlF9hKIdpq4NxVqX552/eV9YNukcLbnHY6tz2V8VsdQ3VSw5P4vvOi9lvjXTqWTFLkb867vUcJwixji3EncR1r2DhsUrqGRgynUEG4MdvPOXw/+IlXBVFWoxbDk2ZDrbqt9xnoXAY5K1NalNgyMLqw3EQJMIQgEIQgETFTBgZhCEAhCEAiYqJkUKhCEkEIQgEIQgEIQgYnNPi/t4otPDobFvE45jcBOlkzg/b/ABne7Tq66IVQXudVtf6n6SuV1EybqhwmzS4BOltCOel/eWJwaIAAoiFcXuBbnHqtWceWVruxxmkQ4VTvUe0bbYlNv4ZLFWPJU0kdtLTGX9IFLYyKLZQR1/eOf8JT8olnTYWvaDEesr/I0/jmmnbZ2Z3Zuo0M6R8D+0jE1cK5uLZ6fS2jDy3GabtxLoZj4c4s0do4c3sGbKfJtJ18WfaODnw616UEzErFTZiIQhAJgzMIBCEIBCEIBExUTIoVCEJIIQhAIQhAIGEwYCWnm7tRiCdo4kAEnvX/APadj+I/amrgqNJqKgtUqZLmxyjKWuAdCdOM4hSxxq441HADVmLaXC3N72vMuTLzTXjxu9rXCUSLZuHCSaqDXlHKiBbsTYDUzWds7aZmIB7pepsTOTGXKuvKzGLk1gDJFGspmhmqxNxWBHOx+9pb7GxLM9gb24y2WKcMvfW00qg1F9xjnfLzEoNtKUB8VrzWadS7WNVx+kkfeUxx7NeTPpdN7xNL1BlLhEFHG0GJsoqIb8hmkfZeIcGyuKicRrmHWxlhjcE1StRy6WBa/LKwtNcP8K5+T/OfPXpRG0i5qPw723UxFGqKzFqlOoVud9ioI8+M20Trl3NuPLG43VZhCElUQhCAQhCAQhCARMVEyKFQhCSCEIQCEIQCYMzMGBonxb2fmwtOsBc0amvk62+4Wcd2VT7yoL+HJYqRzvrf3M9EdptmfiMLXpcXQgf9Qsy/UCcHwmCNFxcWDG2u+5B0HP8AtOfljq4b5pIx+GaqoCG1/rNbrdnrE3XMebf05TaMLtAUiSeAIEh1dphphjdRt07VQf8ACNLWVV42F5YbJwApk2kdtoZ6mRSEUb2P2Et8LiKKplzXqliSeFuAH3vNLfCYzZ3FYUPbNukanscKbhvcA/eTKrKVHjAJ68JCqY00iCTnp8+I9eImG/8Abq67TE2WGOYAXHEACOd5ldOG8Xt9JOwmKRlBUyI+HLsAvA3PqDaVl3dK3HXrpvw1wZWhVqH/APWqSPJRl+4M3ISr7ObONDDUqTWLKviI3XJJP3loJ6WM1JHlZ5dsrWYQhLKCEIQCEIQCEIQCJiomRQqEISQQhCAQhCATBmYQEkTXn7EYYPVqhSXdHUZiWVM41yKd02OJMizad6eZu0LlW6BrH1FvvKCrimA85t3bvA91i8RTO7O1vJvEp9mE1QrmTqGyn1/uJx607ZWcNRBHiPuYU8Cobwtb1kbC7OAqDvLslxqPPlNk2ZgcBezlvlIJOYWOY2I9LTTKeM8b76Zwai3jYGx0vaTGxlMjLmTdzluKuzURQELuEF8qsbtnGpJsL2vNdfZK165rFMiC2VB04kzn1/fjrmV/SRspSrsqnwaW6X1tOx9leydF8NRqVE/1DckgkZhmNgw4ict2Jgy7oiC7uwA6lj4R6DWd+wOFFOmiDcqhfYWvNODHdtrH8rOySSngIoQtMztcAhCEAhCEAhCEAhCEAiYqJkUKhCEkEIQgEIQgEIQgEbqVAASSABvJ0A8zCtVygkzh/wAVu19V8QmHDd3TYODqbXLFAzeQF/1QE/FurTfF56RDDIodlNwWA33HQgek57SbxEHc2nqNxm218E6f6dYahR1BFtGU8QZr+0tishLLqn1Evy/i2Y98fYtx83vWkU3010MxTd784nD4hT82hkymRw1nFdx146Ttn0i2+WTmwsN0r8PXAmcXj1C/Sc9xtrpuck8dQ+GXZmy/iqg1NxRB4Dcz+trDp5zoYE1/sHtJa+z8M6HQUwh6Gn4D9vrNhE9DHHrNPLzyuV3RCEJZUQhCAQhCAQhCAQhCARMVEyKFQhCSCEJgwMwibxuviVQEk7veAt3A1JsOsiPtRNbanp+8ptp7QNXSxC8v3lbSrsptvH1lpj/YuK2NYsCdBy4TknxT2WtXaWES4VawKFrXsSwFyPb3nUqGLD6HQ8jOXfGCm1Krhaw/hfwnqpDf0EnKeIVztUweXC4+/dWvhsTYnuuh4tSvvG9d4maWIBJBtfoQQeoI3jrOndpcXgXwirjXRVcApfV7kXBpqAWJ14CcGxmNWlWYYfM1G+hZShPUIdVPTd5Tp4eb+Py/GeeHb1c7T2Cr6poeUp1wVQEi+o56S62Ztpag3358x5yRjKAYXG/nLc/42PJO3Gtxc3W6zUQpOvzGRMZiTa3oJOxVbLod8xhMBbxP83Afl/vPP4eHLPLTr5uTHGeOs/BDaYWg2HqNaqWapTQ8VAUPbre2nWdTBnljH7VfDnD1qTZalKoSCOotY9Da3rO69l+3gxNCnWAurCx18SsNGU87H+k25cdZWOXG7m26Qldhdu0qhyhwG/K2h+u+T7zNYqEIQCEIQCEIQCEIQCJiomRQqEISQTBmYxiq2Vb8YEXH7SyGw1P2lNU8Zux1k0YdTv1mfwi/5vm+OMim0ajhEbQMVbzuDIGOwr0zc6j8w/ryljXwbb11t7xKYzMpVxfnFiYhLZxyaVPbLYH4zCVKR/3AM1I8nX5fQ7vWWdWj3baaqdQeYkymcwlUuSfDzsjUxrVK2JqPkU90Tc53yixQPvRALA2tedOHw72eUyDDJu1Oub3veZ2TSWi9SkBYMzVlAGnjI7z2bX9Uutlv8/8A1WH6Rb95XWhw/t52EOCYPT0S9qb8tf8Abqf0b7ytwdViPEpVhvB3eancVNjqJ6C2xstK9N6dRQyMLMD/AJv6zj+09n/hG/B4hstOzfhcTa/dqx3OOKAnUcD4hxm/Dl0v+v6UzkyUqYOm4ZjfOmq2F7c7yCMSHFx5HoRzl5svZtSlTek7WrBXvlsc4GuYNuZSCpBvqLmaTSY0KpDG61Dv5HgfrLcXLblbfiMsfEnHsGDBjYWOvXh9bSR2N2s9OolIVqlOk1QZip8KiwzPbj4RukbHU/C3p9xLClsdMNg+9q372sWWkuvhRdKjMLag/KPInlMvyf8A0tx/G97L7S069XuwwJYM9I8coNsr6WD28WnA8xNlwG2KtNhZ2tyJuPYzm/wz2YpzYkhiabGmeSB1Hi6nUjpOivs8lxaZY+xerqh21YaVKYJ5qbfSWmz+0qVXC5WUnde1r8tJreKwOUA84jBIQQRoRqPST1Q6DCMYWsHVSOI+vH6x+USJiZiTAVCYmYBExUTIoVCEJIwTKzaTeIDkPvLIypxT5nMth9RSKQjo/m94hUjyNwIvNlGbHzHPj6yLjMFm8S6MOXGSQltV3cv2i0IOo38pCWu0ySWpMLb2pk8DvZPXePWZoMRLXHYAPqPC28HqIxRo31IsdxHUQlAxhF1qa3pksLcrEMOunDoOUsdnDwKQbg+K/PMc1/rE1cDcZl3jhKLZWPOHrHDvpTYk0GO4E3JpH65egI4StS3FGuJq/bzsuMZhXQAd6oLUW5PbdfkRofSX9CtePMLyPiHGNg/6lNaTKO+oIqILWZ1C+Oib8bjwngRbcZpvaPDqDlFiCbqeh19N86x2l2D3GJOJp+EOPFbdn5nzGvnNH7YYAOKddRYMxzAfw1N76cAw8Q/Vyk8WXXL39+GU3EHsRTVsTRp1QGBupDAEMGRgAQd+thN82v8ADuliAg72qqILKnhcKOSlhcD1M5omINPK6/PSZWH6SD/nnO64LEioiOvyuqsvkwuJtz4+xTCq/Y+waWEoGlSU5SbsTqWNrXPpykvZ/gIU6oflJ4H8sm5Yh8OLG3/w85jFzOMa5YcgD9Y3gk1EzWa5pseJNN+hIup9x9Y7h0INjJQk7Lx/d1irGyN7A8DNnUzS9o09fOXnZvaBenlY+JTYcyvCUyi0XUSYqJMolkTMTFQCJiomRQqEISQ1iDZT5SnQcZbYprI3lKrDnSaYK0+ojmS/Q842sdQy6CSxG8acx+0wbHUb47G3pjhoekgY74HQ74ympPPUHzXj6iN4hSN/uP2i6TAnON7WvyuvHoSCYC8O9pUdoNkLUBVhodxG9TvBB5yzq6ZvcfeLxC5kB6AwNd2Pj6lMiliD4hYJV4VRwDcn+/DjNmp1L+cqXwauCrC4PCQmxr4dwtQs1M/JVAzMnSoBqw/mGuuvOVviy92lgVq02RhoR/8ADOWYlEVquEqaVHOVATe9QeKmR52t5MZ0odoaIQs7qLb9fqONpzerhDitopjQp7mkbgnQsad7HLvy3I1PKUyTHP6wy1LH5WOUjkes672AxOfAUQd9PNSP6GNv/Eicz7QbNIzniSW431Oa9uGtvebx8K8XnoVhyZG9WUhv/UTp7d8P+M9ayb4ixFbQRymbRGKcZdSBfTU29BMlkdbHMOoYeYj+XUGQ6FUE2BBNr6G+mov5XBkyi1/SSGMYusi065osHXgN3PmJOqtc2G/ieQkHGpfQeQiwbjgsWKiI67mF/LpJE17s1jwAKB0IuV6jefWbBeZVYTIMxCQFRMzeEijMIQkiNjfkMqqBsZcYlbqZUWsZrh8Vp4oeHtM0awOh0PIwQxxqYbeJZBQeDCR2Rl3eIcjv9DMJiPT+Vv3jQcY85BellJtpe3kbf1kx3B36Rh24NqOBgNUK+ZTfepZT9x9CJM2cb0l8rSrp0ytVxbwsoYN/MNCPa0nYCpYZYGAtm9Y3tjAl6TKNDY5T+VraH0MlYhNb848ousipco2F2O2lWuMTialOmpv/ALneGob8F3Kun13Tp2D2eiplChQRZhz4G8wiZSRzkim8ppO3I+1mwimJdOBG+3C2hvMfCG4q42meC0m/82Bm9dtcCrKlXLcghWPIE6H30lB2E2bkxuMPOhTB6kVCc31jG6thZtu9OnIm08OrU2zKGyqzAML6hSRLPu7RpTqZZDmmxcQ5ahTekz+GgQy3TuadQ17t4eANNBrLlNrouIQZ6oDAhM6jLUNMNcXGobW+o1tNjpFPxdS1rihTzEfzPUKj2U+8bqbBpVyC6+NC2RwbFc1s3vaVxWpNSry/iI+15jJreUmN7Q00xNSmzeDD0y9SpoACbALbmLzRMf8AEKvVr3puaVG4CrpqL2zPz8ovJImcdrpNUMKodd62I85s2wtvDEZxbK6GzDh5iatgdq0qyk0qiv8AmtvvoN3U/ePbPxH4aqGI+b5ut/7Ae0m+zavs8reoRuhXDqGU3B1vHJmkCZmISKFQhCSEsJT1VlyZWYlPEff3l8KimlMfSR1EfQzRUomBpA7xFRDpeAzUwhHyn0MiOw3EWMnCuRo3vM1EVhArr2/pE0ms0XVpERsHWErDvLjWZoPwvIC1xuvFJiNZG06T6q31G+IzRs17EdYvj5yDRvG4cVabof4lI/Y+9pSdlqNquIbjkUHzDG/1lslRtLA3B15eUjbNX/mcWeiD3DGV/YtM+kZpjUxacI2x8RlhW4LDlHxLta7sCut/CEVQOmubTrI229vjB4V6htmIOQHixGnpxkrGVQL3ICC5YnkJyXtltSrjqwyI/wCHT5TlbKR+a9ra29plll1njTDHtVEuKesHDE2d+8qHi7C+W/QXJ/V0kc4cM3h+Ubup5x2uQPAu+2p5CO4asgyq18t9bDUgakDz3XnJu116kdG+GfZ806bV3v8A6lsingqn5j1J3dBNsxtIPcTnXZ7b+LxOLRabFKYsMi/JTpqLWI4mwtfnadJLBdN3Uzu4rOuo4+WWX01sfFVKDWIvTO8DW3UTZsPtJHIAOp3AixPlNbe3E39YhiQQy6EaiWuLOVuN4RrC186qw4i/+et47MasXCEJIxIO0KeoPoZPjGLp3UyZ9RVfaKSIp8opZsqfEyIlTFiQMFRxjT4QcCR5R4mJLQIlak1tdeomv9pMc1DD1ayrmamuYKdL2IGp9fpNoLHlI2KwYqKVdQVIsQRcEcpF9iZdVwbafbHFVzdnyDgtPwD9zK+ntKte4qVB+tv3nUttfDPDOH7oGlU1tY3Um2gyncPKcoIKkg3uDY+m+cecyx+uzDrl8XFLb+MsB+IqdPHf7xNfb2Mbfiax/WR9pFw4Em06N5hc7P268eHCz4hNtbFccRW/7tT95e9le3VTDvlxLNUot8zklnp/zX3uvMH061dbAmQcRgzy0k48ll3tTPh8+O7UmDKrI11YAqytcEHUEHiIl6THcWv7zj/Yftw2ArCjXJODdtb69ySfnX+Xmvrv39wWoCAVIKkAgjUEEXBB4gjWehjlMo87LG41S4nZ5YEVQCp3g6g8riScJdTbS3LhblaT6jBhbjK8DK3SX1FEXGdkMHUYuaCBzvIFgepA0lTV7E4VWucOvmpb7Xm0F5kPeR1n9J7VS4bYy0taAUL0UA+tt8fpVhuZfUXEkV6OQ5l3cRMlQ4uPm+/nJk0j6ZbC28VPXmDGTVvqPCeI/tHaVfKddOcXiaYPiHrJQt+zeJJDKdwsR675dSg7MizVPIfeX8wyWOQhCEiYIhCBWV6dif8ANJiEJrPihaGOiEJIVaYtCEgIcxg1OUISRHri/DWcm7c9jjRdq9IE0mJLjeUJNz5r9oQmfJjuNMMrjfGqYcG9gJdYZLC5hCeXm9TjuvScVtG276yBX2ox4e0IS+OEVz5ct/VLtQ5hqJvnwf7Ylf8AlK7f6d7Ydm/hY6mlf8p3jkbjjCE7fx5u6cPPf26qxAkfEKN/+CEJ0MDS1eB9DHLzEJKCyZEqoVNx6iYhAKqCoLjeIzRrW8LQhAuuzY8T+Q+8vrzEJhmt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FHGY7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4763729" cy="5791200"/>
          </a:xfrm>
        </p:spPr>
      </p:pic>
      <p:pic>
        <p:nvPicPr>
          <p:cNvPr id="5" name="Picture 4" descr="imagesCAOBFM8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28600"/>
            <a:ext cx="3685953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SIJNG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3893612" cy="5105400"/>
          </a:xfrm>
        </p:spPr>
      </p:pic>
      <p:pic>
        <p:nvPicPr>
          <p:cNvPr id="5" name="Picture 4" descr="imagesCAUVKFB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04800"/>
            <a:ext cx="497758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Ethical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Appearing ill-informed or misinformed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Appearing not to care about your audience’s point of 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91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Demonstrate Your Intelligence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273" y="914400"/>
            <a:ext cx="86868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That you have done research</a:t>
            </a:r>
          </a:p>
          <a:p>
            <a:r>
              <a:rPr lang="en-US" sz="3600" dirty="0" smtClean="0"/>
              <a:t>Use specialized language</a:t>
            </a:r>
          </a:p>
          <a:p>
            <a:r>
              <a:rPr lang="en-US" sz="3600" dirty="0" smtClean="0"/>
              <a:t>Cite background information or relevant life experience</a:t>
            </a:r>
          </a:p>
          <a:p>
            <a:r>
              <a:rPr lang="en-US" sz="3600" dirty="0" smtClean="0"/>
              <a:t>Avoid name calling or irrelevant arguments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60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782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Demonstrate Your Character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Cite approval from respected authorities</a:t>
            </a:r>
          </a:p>
          <a:p>
            <a:r>
              <a:rPr lang="en-US" sz="3600" dirty="0" smtClean="0"/>
              <a:t>Cite your history of caring</a:t>
            </a:r>
          </a:p>
          <a:p>
            <a:r>
              <a:rPr lang="en-US" sz="3600" dirty="0" smtClean="0"/>
              <a:t>Refrain from telling lies or making threats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645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Demonstrate Good Will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81534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Recognize the needs of your audience</a:t>
            </a:r>
          </a:p>
          <a:p>
            <a:r>
              <a:rPr lang="en-US" sz="3600" dirty="0" smtClean="0"/>
              <a:t>Give background info</a:t>
            </a:r>
          </a:p>
          <a:p>
            <a:r>
              <a:rPr lang="en-US" sz="3600" dirty="0" smtClean="0"/>
              <a:t>Don’t talk down to your audience</a:t>
            </a:r>
          </a:p>
          <a:p>
            <a:r>
              <a:rPr lang="en-US" sz="3600" dirty="0" smtClean="0"/>
              <a:t>Acknowledge counterclaims</a:t>
            </a:r>
          </a:p>
          <a:p>
            <a:r>
              <a:rPr lang="en-US" sz="3600" dirty="0" smtClean="0"/>
              <a:t>State why your argument deserves to be heard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817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Example: An actor in a pain reliever commercial puts on a doctor’s white coat; they are hoping the coat will give the actor the authority to talk persuasively about medicines.</a:t>
            </a:r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19400"/>
            <a:ext cx="421005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Logos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67246"/>
            <a:ext cx="8382000" cy="57150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Logos </a:t>
            </a:r>
            <a:r>
              <a:rPr lang="en-US" altLang="en-US" sz="4000" dirty="0">
                <a:solidFill>
                  <a:srgbClr val="FF0000"/>
                </a:solidFill>
              </a:rPr>
              <a:t>refers to any attempt to appeal to the intellect</a:t>
            </a:r>
            <a:r>
              <a:rPr lang="en-US" altLang="en-US" sz="4000" dirty="0"/>
              <a:t>. Everyday arguments rely heavily on ethos and pathos, but </a:t>
            </a:r>
            <a:r>
              <a:rPr lang="en-US" altLang="en-US" sz="4000" dirty="0">
                <a:solidFill>
                  <a:srgbClr val="FF0000"/>
                </a:solidFill>
              </a:rPr>
              <a:t>academic arguments rely more on logos</a:t>
            </a:r>
            <a:r>
              <a:rPr lang="en-US" altLang="en-US" sz="4000" dirty="0"/>
              <a:t>.  </a:t>
            </a:r>
            <a:endParaRPr lang="en-US" altLang="en-US" sz="4000" dirty="0" smtClean="0"/>
          </a:p>
          <a:p>
            <a:r>
              <a:rPr lang="en-US" altLang="en-US" sz="4000" dirty="0">
                <a:solidFill>
                  <a:srgbClr val="FF0000"/>
                </a:solidFill>
              </a:rPr>
              <a:t>Use clear and reasonable ideas with proof </a:t>
            </a:r>
            <a:r>
              <a:rPr lang="en-US" altLang="en-US" sz="4000" dirty="0"/>
              <a:t>(any statistic)</a:t>
            </a:r>
          </a:p>
          <a:p>
            <a:pPr marL="0" indent="0">
              <a:buNone/>
            </a:pPr>
            <a:endParaRPr lang="en-US" altLang="en-US" sz="4000" dirty="0"/>
          </a:p>
        </p:txBody>
      </p:sp>
      <p:pic>
        <p:nvPicPr>
          <p:cNvPr id="4" name="Picture 3" descr="imagesCACT25X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495800"/>
            <a:ext cx="1967346" cy="1967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1265</TotalTime>
  <Words>619</Words>
  <Application>Microsoft Office PowerPoint</Application>
  <PresentationFormat>On-screen Show (4:3)</PresentationFormat>
  <Paragraphs>62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PERSUASION using Rhetorical Devices</vt:lpstr>
      <vt:lpstr> A speaker or writer MUST consider both the audience and purpose. </vt:lpstr>
      <vt:lpstr>Ethos</vt:lpstr>
      <vt:lpstr>Ethical Mistakes</vt:lpstr>
      <vt:lpstr>Demonstrate Your Intelligence</vt:lpstr>
      <vt:lpstr>Demonstrate Your Character</vt:lpstr>
      <vt:lpstr>Demonstrate Good Will</vt:lpstr>
      <vt:lpstr>PowerPoint Presentation</vt:lpstr>
      <vt:lpstr>Logos</vt:lpstr>
      <vt:lpstr>Without Logos</vt:lpstr>
      <vt:lpstr>Ways to add logos to your argument</vt:lpstr>
      <vt:lpstr>Logos</vt:lpstr>
      <vt:lpstr>Pathos</vt:lpstr>
      <vt:lpstr>Remember</vt:lpstr>
      <vt:lpstr>Three Types of Audiences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TECHIQUES</dc:title>
  <dc:creator>Kristen Guinn</dc:creator>
  <cp:lastModifiedBy>HA Admin</cp:lastModifiedBy>
  <cp:revision>77</cp:revision>
  <dcterms:created xsi:type="dcterms:W3CDTF">2011-02-14T22:54:44Z</dcterms:created>
  <dcterms:modified xsi:type="dcterms:W3CDTF">2018-05-23T13:10:10Z</dcterms:modified>
</cp:coreProperties>
</file>