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65" r:id="rId6"/>
    <p:sldId id="258" r:id="rId7"/>
    <p:sldId id="259" r:id="rId8"/>
    <p:sldId id="285" r:id="rId9"/>
    <p:sldId id="257" r:id="rId10"/>
    <p:sldId id="270" r:id="rId11"/>
    <p:sldId id="271" r:id="rId12"/>
    <p:sldId id="272" r:id="rId13"/>
    <p:sldId id="273" r:id="rId14"/>
    <p:sldId id="267" r:id="rId15"/>
    <p:sldId id="268" r:id="rId16"/>
    <p:sldId id="274" r:id="rId17"/>
    <p:sldId id="282" r:id="rId18"/>
    <p:sldId id="277" r:id="rId19"/>
    <p:sldId id="283" r:id="rId20"/>
    <p:sldId id="276" r:id="rId21"/>
    <p:sldId id="275" r:id="rId22"/>
    <p:sldId id="278" r:id="rId23"/>
    <p:sldId id="279" r:id="rId24"/>
    <p:sldId id="284" r:id="rId25"/>
    <p:sldId id="266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1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A671-8DE8-411B-B6F5-CA45BD6322D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6BF7-ED05-4BEE-88A1-9C972510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sDx36uEUwE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6qhL4q7O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JlCn9cCWwb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scoveryeducation.com/learn/videos/d14d8a78-63d6-444c-9f38-bdf12b16e76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2r9GpbybU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3.4 (</a:t>
            </a:r>
            <a:r>
              <a:rPr lang="en-US" dirty="0" smtClean="0">
                <a:solidFill>
                  <a:srgbClr val="FF0000"/>
                </a:solidFill>
              </a:rPr>
              <a:t>copy red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Government and Economy of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C:\Users\paynec\Desktop\map-of-central-and-south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5448"/>
            <a:ext cx="5292294" cy="56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Exporting 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Read page one of Explore and answer the question:</a:t>
            </a:r>
          </a:p>
          <a:p>
            <a:pPr marL="0" indent="0" algn="ctr">
              <a:buNone/>
            </a:pPr>
            <a:r>
              <a:rPr lang="en-US" dirty="0" smtClean="0"/>
              <a:t>What activities dominated early Latin American economies?</a:t>
            </a:r>
          </a:p>
          <a:p>
            <a:r>
              <a:rPr lang="en-US" dirty="0" smtClean="0"/>
              <a:t>Define </a:t>
            </a:r>
            <a:r>
              <a:rPr lang="en-US" dirty="0" smtClean="0">
                <a:solidFill>
                  <a:srgbClr val="FF0000"/>
                </a:solidFill>
              </a:rPr>
              <a:t>infrastructure.</a:t>
            </a:r>
          </a:p>
          <a:p>
            <a:r>
              <a:rPr lang="en-US" dirty="0">
                <a:solidFill>
                  <a:srgbClr val="FF0000"/>
                </a:solidFill>
              </a:rPr>
              <a:t>roads, bridges and communication networks like electricity, etc. </a:t>
            </a:r>
          </a:p>
        </p:txBody>
      </p:sp>
    </p:spTree>
    <p:extLst>
      <p:ext uri="{BB962C8B-B14F-4D97-AF65-F5344CB8AC3E}">
        <p14:creationId xmlns:p14="http://schemas.microsoft.com/office/powerpoint/2010/main" val="902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yne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926"/>
            <a:ext cx="9209686" cy="51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yeonlatinamerica.files.wordpress.com/2015/03/peru-yanacocha-mine-amazon-watch.jpg?w=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45"/>
            <a:ext cx="923696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9582" y="17064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Strip Mining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404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yeonlatinamerica.files.wordpress.com/2015/03/amazon-para-brazil-degraded-forest-reuters-el-pais.jpg?w=668&amp;h=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1371600"/>
            <a:ext cx="917129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0"/>
            <a:ext cx="915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Degraded forest in </a:t>
            </a:r>
            <a:r>
              <a:rPr lang="en-US" sz="2400" b="1" dirty="0" smtClean="0"/>
              <a:t>Brazil because of logging</a:t>
            </a:r>
            <a:r>
              <a:rPr lang="en-US" sz="2400" b="1" dirty="0"/>
              <a:t>, due to high demand for the area’s vast forestry </a:t>
            </a:r>
            <a:r>
              <a:rPr lang="en-US" sz="2400" b="1" dirty="0" smtClean="0"/>
              <a:t>resources. </a:t>
            </a:r>
            <a:r>
              <a:rPr lang="en-US" sz="2400" b="1" dirty="0"/>
              <a:t>A</a:t>
            </a:r>
            <a:r>
              <a:rPr lang="en-US" sz="2400" b="1" dirty="0" smtClean="0"/>
              <a:t>uthorities attempt to </a:t>
            </a:r>
            <a:r>
              <a:rPr lang="en-US" sz="2400" b="1" dirty="0"/>
              <a:t>find a balance between exploitation of natural resources and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557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top 16_ Human Impact on the rain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7086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now at the ecuator in ecuador -- an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9" y="6926"/>
            <a:ext cx="9019310" cy="601287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" y="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Take a look at 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Watch 2:10 film of Nicaragua’s cities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https://www.youtube.com/watch?v=sDx36uEUwEQ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paynec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852862" cy="45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Venezuela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https://www.youtube.com/watch?v=06qhL4q7OOs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Inflation=a </a:t>
            </a:r>
            <a:r>
              <a:rPr lang="en-US" sz="3200" b="1" dirty="0">
                <a:solidFill>
                  <a:srgbClr val="FF0000"/>
                </a:solidFill>
              </a:rPr>
              <a:t>general increase in prices and fall in the </a:t>
            </a:r>
            <a:r>
              <a:rPr lang="en-US" sz="3200" b="1" dirty="0" smtClean="0">
                <a:solidFill>
                  <a:srgbClr val="FF0000"/>
                </a:solidFill>
              </a:rPr>
              <a:t>value </a:t>
            </a:r>
            <a:r>
              <a:rPr lang="en-US" sz="3200" b="1" dirty="0">
                <a:solidFill>
                  <a:srgbClr val="FF0000"/>
                </a:solidFill>
              </a:rPr>
              <a:t>of money.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857"/>
            <a:ext cx="8229600" cy="1143000"/>
          </a:xfrm>
        </p:spPr>
        <p:txBody>
          <a:bodyPr/>
          <a:lstStyle/>
          <a:p>
            <a:r>
              <a:rPr lang="en-US" dirty="0" smtClean="0"/>
              <a:t>Harsh Government and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paynec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543168" cy="26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ynec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124200"/>
            <a:ext cx="64494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understand their governments &amp; economies today, we need to look back.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00" y="-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 film about Venezuela’s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https://www.youtube.com/watch?v=JlCn9cCWwbo</a:t>
            </a:r>
            <a:endParaRPr lang="en-US" dirty="0"/>
          </a:p>
        </p:txBody>
      </p:sp>
      <p:pic>
        <p:nvPicPr>
          <p:cNvPr id="9219" name="Picture 3" descr="C:\Users\paynec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8610600" cy="51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Read page </a:t>
            </a:r>
            <a:r>
              <a:rPr lang="en-US" sz="3600" dirty="0" smtClean="0"/>
              <a:t>two of Explore </a:t>
            </a:r>
            <a:r>
              <a:rPr lang="en-US" sz="3600" dirty="0"/>
              <a:t>&amp; answer </a:t>
            </a:r>
            <a:r>
              <a:rPr lang="en-US" sz="3600" dirty="0" smtClean="0"/>
              <a:t>the question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Ask yourself </a:t>
            </a:r>
          </a:p>
          <a:p>
            <a:pPr marL="0" indent="0">
              <a:buNone/>
            </a:pPr>
            <a:r>
              <a:rPr lang="en-US" dirty="0" smtClean="0"/>
              <a:t>What’s challenging about a dictatorship?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Modern Latin American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Watch film [2:14]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https://app.discoveryeducation.com/learn/videos/d14d8a78-63d6-444c-9f38-bdf12b16e769/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72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Latin American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b="1" dirty="0" smtClean="0"/>
              <a:t>Read page 3 and fill out chart </a:t>
            </a:r>
          </a:p>
          <a:p>
            <a:r>
              <a:rPr lang="en-US" dirty="0" smtClean="0"/>
              <a:t>What political systems are used throughout Latin America today?</a:t>
            </a:r>
          </a:p>
          <a:p>
            <a:r>
              <a:rPr lang="en-US" dirty="0" smtClean="0"/>
              <a:t>What economic systems are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Next-Explore 5-7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6801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Globalization &amp; Diversity: Rowntree, Lewis, Price, Wyckoff</a:t>
            </a: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5141-4A20-476D-87A8-187C15DCDFA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01675" y="0"/>
            <a:ext cx="7175500" cy="614363"/>
          </a:xfrm>
          <a:prstGeom prst="rect">
            <a:avLst/>
          </a:prstGeom>
          <a:solidFill>
            <a:srgbClr val="33CC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4000">
                <a:solidFill>
                  <a:schemeClr val="tx2"/>
                </a:solidFill>
                <a:latin typeface="Arial Black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282900"/>
                </a:solidFill>
                <a:latin typeface="Bookman Old Style" pitchFamily="18" charset="0"/>
              </a:rPr>
              <a:t>WAGE RATES COMPARED</a:t>
            </a:r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1250950" y="4633913"/>
            <a:ext cx="6129338" cy="449262"/>
          </a:xfrm>
          <a:custGeom>
            <a:avLst/>
            <a:gdLst>
              <a:gd name="T0" fmla="*/ 3860 w 3861"/>
              <a:gd name="T1" fmla="*/ 0 h 283"/>
              <a:gd name="T2" fmla="*/ 3517 w 3861"/>
              <a:gd name="T3" fmla="*/ 282 h 283"/>
              <a:gd name="T4" fmla="*/ 0 w 3861"/>
              <a:gd name="T5" fmla="*/ 282 h 283"/>
              <a:gd name="T6" fmla="*/ 343 w 3861"/>
              <a:gd name="T7" fmla="*/ 0 h 283"/>
              <a:gd name="T8" fmla="*/ 3860 w 3861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1" h="283">
                <a:moveTo>
                  <a:pt x="3860" y="0"/>
                </a:moveTo>
                <a:lnTo>
                  <a:pt x="3517" y="282"/>
                </a:lnTo>
                <a:lnTo>
                  <a:pt x="0" y="282"/>
                </a:lnTo>
                <a:lnTo>
                  <a:pt x="343" y="0"/>
                </a:lnTo>
                <a:lnTo>
                  <a:pt x="3860" y="0"/>
                </a:lnTo>
              </a:path>
            </a:pathLst>
          </a:custGeom>
          <a:solidFill>
            <a:srgbClr val="80808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auto">
          <a:xfrm>
            <a:off x="1250950" y="914400"/>
            <a:ext cx="538163" cy="4168775"/>
          </a:xfrm>
          <a:custGeom>
            <a:avLst/>
            <a:gdLst>
              <a:gd name="T0" fmla="*/ 0 w 339"/>
              <a:gd name="T1" fmla="*/ 2625 h 2626"/>
              <a:gd name="T2" fmla="*/ 0 w 339"/>
              <a:gd name="T3" fmla="*/ 287 h 2626"/>
              <a:gd name="T4" fmla="*/ 338 w 339"/>
              <a:gd name="T5" fmla="*/ 0 h 2626"/>
              <a:gd name="T6" fmla="*/ 338 w 339"/>
              <a:gd name="T7" fmla="*/ 2338 h 2626"/>
              <a:gd name="T8" fmla="*/ 0 w 339"/>
              <a:gd name="T9" fmla="*/ 2625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2626">
                <a:moveTo>
                  <a:pt x="0" y="2625"/>
                </a:moveTo>
                <a:lnTo>
                  <a:pt x="0" y="287"/>
                </a:lnTo>
                <a:lnTo>
                  <a:pt x="338" y="0"/>
                </a:lnTo>
                <a:lnTo>
                  <a:pt x="338" y="2338"/>
                </a:lnTo>
                <a:lnTo>
                  <a:pt x="0" y="2625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1797050" y="914400"/>
            <a:ext cx="5583238" cy="3711575"/>
          </a:xfrm>
          <a:custGeom>
            <a:avLst/>
            <a:gdLst>
              <a:gd name="T0" fmla="*/ 0 w 3517"/>
              <a:gd name="T1" fmla="*/ 2337 h 2338"/>
              <a:gd name="T2" fmla="*/ 0 w 3517"/>
              <a:gd name="T3" fmla="*/ 0 h 2338"/>
              <a:gd name="T4" fmla="*/ 3516 w 3517"/>
              <a:gd name="T5" fmla="*/ 0 h 2338"/>
              <a:gd name="T6" fmla="*/ 3516 w 3517"/>
              <a:gd name="T7" fmla="*/ 2337 h 2338"/>
              <a:gd name="T8" fmla="*/ 0 w 3517"/>
              <a:gd name="T9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7" h="2338">
                <a:moveTo>
                  <a:pt x="0" y="2337"/>
                </a:moveTo>
                <a:lnTo>
                  <a:pt x="0" y="0"/>
                </a:lnTo>
                <a:lnTo>
                  <a:pt x="3516" y="0"/>
                </a:lnTo>
                <a:lnTo>
                  <a:pt x="3516" y="2337"/>
                </a:lnTo>
                <a:lnTo>
                  <a:pt x="0" y="2337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Freeform 6"/>
          <p:cNvSpPr>
            <a:spLocks/>
          </p:cNvSpPr>
          <p:nvPr/>
        </p:nvSpPr>
        <p:spPr bwMode="auto">
          <a:xfrm>
            <a:off x="1250950" y="4633913"/>
            <a:ext cx="6138863" cy="458787"/>
          </a:xfrm>
          <a:custGeom>
            <a:avLst/>
            <a:gdLst>
              <a:gd name="T0" fmla="*/ 0 w 3867"/>
              <a:gd name="T1" fmla="*/ 288 h 289"/>
              <a:gd name="T2" fmla="*/ 344 w 3867"/>
              <a:gd name="T3" fmla="*/ 0 h 289"/>
              <a:gd name="T4" fmla="*/ 3866 w 3867"/>
              <a:gd name="T5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89">
                <a:moveTo>
                  <a:pt x="0" y="288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Freeform 7"/>
          <p:cNvSpPr>
            <a:spLocks/>
          </p:cNvSpPr>
          <p:nvPr/>
        </p:nvSpPr>
        <p:spPr bwMode="auto">
          <a:xfrm>
            <a:off x="1250950" y="3889375"/>
            <a:ext cx="6138863" cy="460375"/>
          </a:xfrm>
          <a:custGeom>
            <a:avLst/>
            <a:gdLst>
              <a:gd name="T0" fmla="*/ 0 w 3867"/>
              <a:gd name="T1" fmla="*/ 289 h 290"/>
              <a:gd name="T2" fmla="*/ 344 w 3867"/>
              <a:gd name="T3" fmla="*/ 0 h 290"/>
              <a:gd name="T4" fmla="*/ 3866 w 3867"/>
              <a:gd name="T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90">
                <a:moveTo>
                  <a:pt x="0" y="289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Freeform 8"/>
          <p:cNvSpPr>
            <a:spLocks/>
          </p:cNvSpPr>
          <p:nvPr/>
        </p:nvSpPr>
        <p:spPr bwMode="auto">
          <a:xfrm>
            <a:off x="1250950" y="3146425"/>
            <a:ext cx="6138863" cy="458788"/>
          </a:xfrm>
          <a:custGeom>
            <a:avLst/>
            <a:gdLst>
              <a:gd name="T0" fmla="*/ 0 w 3867"/>
              <a:gd name="T1" fmla="*/ 288 h 289"/>
              <a:gd name="T2" fmla="*/ 344 w 3867"/>
              <a:gd name="T3" fmla="*/ 0 h 289"/>
              <a:gd name="T4" fmla="*/ 3866 w 3867"/>
              <a:gd name="T5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89">
                <a:moveTo>
                  <a:pt x="0" y="288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Freeform 9"/>
          <p:cNvSpPr>
            <a:spLocks/>
          </p:cNvSpPr>
          <p:nvPr/>
        </p:nvSpPr>
        <p:spPr bwMode="auto">
          <a:xfrm>
            <a:off x="1250950" y="2401888"/>
            <a:ext cx="6138863" cy="460375"/>
          </a:xfrm>
          <a:custGeom>
            <a:avLst/>
            <a:gdLst>
              <a:gd name="T0" fmla="*/ 0 w 3867"/>
              <a:gd name="T1" fmla="*/ 289 h 290"/>
              <a:gd name="T2" fmla="*/ 344 w 3867"/>
              <a:gd name="T3" fmla="*/ 0 h 290"/>
              <a:gd name="T4" fmla="*/ 3866 w 3867"/>
              <a:gd name="T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90">
                <a:moveTo>
                  <a:pt x="0" y="289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1250950" y="1657350"/>
            <a:ext cx="6138863" cy="460375"/>
          </a:xfrm>
          <a:custGeom>
            <a:avLst/>
            <a:gdLst>
              <a:gd name="T0" fmla="*/ 0 w 3867"/>
              <a:gd name="T1" fmla="*/ 289 h 290"/>
              <a:gd name="T2" fmla="*/ 344 w 3867"/>
              <a:gd name="T3" fmla="*/ 0 h 290"/>
              <a:gd name="T4" fmla="*/ 3866 w 3867"/>
              <a:gd name="T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90">
                <a:moveTo>
                  <a:pt x="0" y="289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Freeform 11"/>
          <p:cNvSpPr>
            <a:spLocks/>
          </p:cNvSpPr>
          <p:nvPr/>
        </p:nvSpPr>
        <p:spPr bwMode="auto">
          <a:xfrm>
            <a:off x="1250950" y="914400"/>
            <a:ext cx="6138863" cy="458788"/>
          </a:xfrm>
          <a:custGeom>
            <a:avLst/>
            <a:gdLst>
              <a:gd name="T0" fmla="*/ 0 w 3867"/>
              <a:gd name="T1" fmla="*/ 288 h 289"/>
              <a:gd name="T2" fmla="*/ 344 w 3867"/>
              <a:gd name="T3" fmla="*/ 0 h 289"/>
              <a:gd name="T4" fmla="*/ 3866 w 3867"/>
              <a:gd name="T5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89">
                <a:moveTo>
                  <a:pt x="0" y="288"/>
                </a:move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1250950" y="4633913"/>
            <a:ext cx="6138863" cy="458787"/>
          </a:xfrm>
          <a:custGeom>
            <a:avLst/>
            <a:gdLst>
              <a:gd name="T0" fmla="*/ 3866 w 3867"/>
              <a:gd name="T1" fmla="*/ 0 h 289"/>
              <a:gd name="T2" fmla="*/ 3522 w 3867"/>
              <a:gd name="T3" fmla="*/ 288 h 289"/>
              <a:gd name="T4" fmla="*/ 0 w 3867"/>
              <a:gd name="T5" fmla="*/ 288 h 289"/>
              <a:gd name="T6" fmla="*/ 344 w 3867"/>
              <a:gd name="T7" fmla="*/ 0 h 289"/>
              <a:gd name="T8" fmla="*/ 3866 w 3867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7" h="289">
                <a:moveTo>
                  <a:pt x="3866" y="0"/>
                </a:moveTo>
                <a:lnTo>
                  <a:pt x="3522" y="288"/>
                </a:lnTo>
                <a:lnTo>
                  <a:pt x="0" y="288"/>
                </a:lnTo>
                <a:lnTo>
                  <a:pt x="344" y="0"/>
                </a:lnTo>
                <a:lnTo>
                  <a:pt x="3866" y="0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>
            <a:off x="1250950" y="914400"/>
            <a:ext cx="538163" cy="4168775"/>
          </a:xfrm>
          <a:custGeom>
            <a:avLst/>
            <a:gdLst>
              <a:gd name="T0" fmla="*/ 0 w 339"/>
              <a:gd name="T1" fmla="*/ 2625 h 2626"/>
              <a:gd name="T2" fmla="*/ 0 w 339"/>
              <a:gd name="T3" fmla="*/ 287 h 2626"/>
              <a:gd name="T4" fmla="*/ 338 w 339"/>
              <a:gd name="T5" fmla="*/ 0 h 2626"/>
              <a:gd name="T6" fmla="*/ 338 w 339"/>
              <a:gd name="T7" fmla="*/ 2338 h 2626"/>
              <a:gd name="T8" fmla="*/ 0 w 339"/>
              <a:gd name="T9" fmla="*/ 2625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2626">
                <a:moveTo>
                  <a:pt x="0" y="2625"/>
                </a:moveTo>
                <a:lnTo>
                  <a:pt x="0" y="287"/>
                </a:lnTo>
                <a:lnTo>
                  <a:pt x="338" y="0"/>
                </a:lnTo>
                <a:lnTo>
                  <a:pt x="338" y="2338"/>
                </a:lnTo>
                <a:lnTo>
                  <a:pt x="0" y="2625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>
            <a:off x="1797050" y="914400"/>
            <a:ext cx="5583238" cy="3711575"/>
          </a:xfrm>
          <a:custGeom>
            <a:avLst/>
            <a:gdLst>
              <a:gd name="T0" fmla="*/ 0 w 3517"/>
              <a:gd name="T1" fmla="*/ 2337 h 2338"/>
              <a:gd name="T2" fmla="*/ 0 w 3517"/>
              <a:gd name="T3" fmla="*/ 0 h 2338"/>
              <a:gd name="T4" fmla="*/ 3516 w 3517"/>
              <a:gd name="T5" fmla="*/ 0 h 2338"/>
              <a:gd name="T6" fmla="*/ 3516 w 3517"/>
              <a:gd name="T7" fmla="*/ 2337 h 2338"/>
              <a:gd name="T8" fmla="*/ 0 w 3517"/>
              <a:gd name="T9" fmla="*/ 2337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7" h="2338">
                <a:moveTo>
                  <a:pt x="0" y="2337"/>
                </a:moveTo>
                <a:lnTo>
                  <a:pt x="0" y="0"/>
                </a:lnTo>
                <a:lnTo>
                  <a:pt x="3516" y="0"/>
                </a:lnTo>
                <a:lnTo>
                  <a:pt x="3516" y="2337"/>
                </a:lnTo>
                <a:lnTo>
                  <a:pt x="0" y="2337"/>
                </a:lnTo>
              </a:path>
            </a:pathLst>
          </a:custGeom>
          <a:noFill/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1257300" y="5091113"/>
            <a:ext cx="5578475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250950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046538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6842125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1863725" y="5268913"/>
            <a:ext cx="17653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282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Assemblers</a:t>
            </a: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4959350" y="5268913"/>
            <a:ext cx="193833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282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Skilled Labor</a:t>
            </a:r>
          </a:p>
        </p:txBody>
      </p:sp>
      <p:sp>
        <p:nvSpPr>
          <p:cNvPr id="68629" name="Freeform 21"/>
          <p:cNvSpPr>
            <a:spLocks/>
          </p:cNvSpPr>
          <p:nvPr/>
        </p:nvSpPr>
        <p:spPr bwMode="auto">
          <a:xfrm>
            <a:off x="2649538" y="4402138"/>
            <a:ext cx="546100" cy="690562"/>
          </a:xfrm>
          <a:custGeom>
            <a:avLst/>
            <a:gdLst>
              <a:gd name="T0" fmla="*/ 343 w 344"/>
              <a:gd name="T1" fmla="*/ 146 h 435"/>
              <a:gd name="T2" fmla="*/ 343 w 344"/>
              <a:gd name="T3" fmla="*/ 0 h 435"/>
              <a:gd name="T4" fmla="*/ 0 w 344"/>
              <a:gd name="T5" fmla="*/ 289 h 435"/>
              <a:gd name="T6" fmla="*/ 0 w 344"/>
              <a:gd name="T7" fmla="*/ 434 h 435"/>
              <a:gd name="T8" fmla="*/ 343 w 344"/>
              <a:gd name="T9" fmla="*/ 146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435">
                <a:moveTo>
                  <a:pt x="343" y="146"/>
                </a:moveTo>
                <a:lnTo>
                  <a:pt x="343" y="0"/>
                </a:lnTo>
                <a:lnTo>
                  <a:pt x="0" y="289"/>
                </a:lnTo>
                <a:lnTo>
                  <a:pt x="0" y="434"/>
                </a:lnTo>
                <a:lnTo>
                  <a:pt x="343" y="146"/>
                </a:lnTo>
              </a:path>
            </a:pathLst>
          </a:custGeom>
          <a:solidFill>
            <a:srgbClr val="00808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0" name="Freeform 22"/>
          <p:cNvSpPr>
            <a:spLocks/>
          </p:cNvSpPr>
          <p:nvPr/>
        </p:nvSpPr>
        <p:spPr bwMode="auto">
          <a:xfrm>
            <a:off x="1849438" y="4860925"/>
            <a:ext cx="801687" cy="231775"/>
          </a:xfrm>
          <a:custGeom>
            <a:avLst/>
            <a:gdLst>
              <a:gd name="T0" fmla="*/ 504 w 505"/>
              <a:gd name="T1" fmla="*/ 145 h 146"/>
              <a:gd name="T2" fmla="*/ 504 w 505"/>
              <a:gd name="T3" fmla="*/ 0 h 146"/>
              <a:gd name="T4" fmla="*/ 0 w 505"/>
              <a:gd name="T5" fmla="*/ 0 h 146"/>
              <a:gd name="T6" fmla="*/ 0 w 505"/>
              <a:gd name="T7" fmla="*/ 145 h 146"/>
              <a:gd name="T8" fmla="*/ 504 w 505"/>
              <a:gd name="T9" fmla="*/ 14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146">
                <a:moveTo>
                  <a:pt x="504" y="145"/>
                </a:moveTo>
                <a:lnTo>
                  <a:pt x="504" y="0"/>
                </a:lnTo>
                <a:lnTo>
                  <a:pt x="0" y="0"/>
                </a:lnTo>
                <a:lnTo>
                  <a:pt x="0" y="145"/>
                </a:lnTo>
                <a:lnTo>
                  <a:pt x="504" y="145"/>
                </a:lnTo>
              </a:path>
            </a:pathLst>
          </a:custGeom>
          <a:solidFill>
            <a:srgbClr val="00FFFF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Freeform 23"/>
          <p:cNvSpPr>
            <a:spLocks/>
          </p:cNvSpPr>
          <p:nvPr/>
        </p:nvSpPr>
        <p:spPr bwMode="auto">
          <a:xfrm>
            <a:off x="1849438" y="4402138"/>
            <a:ext cx="1346200" cy="460375"/>
          </a:xfrm>
          <a:custGeom>
            <a:avLst/>
            <a:gdLst>
              <a:gd name="T0" fmla="*/ 847 w 848"/>
              <a:gd name="T1" fmla="*/ 0 h 290"/>
              <a:gd name="T2" fmla="*/ 504 w 848"/>
              <a:gd name="T3" fmla="*/ 289 h 290"/>
              <a:gd name="T4" fmla="*/ 0 w 848"/>
              <a:gd name="T5" fmla="*/ 289 h 290"/>
              <a:gd name="T6" fmla="*/ 344 w 848"/>
              <a:gd name="T7" fmla="*/ 0 h 290"/>
              <a:gd name="T8" fmla="*/ 847 w 848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" h="290">
                <a:moveTo>
                  <a:pt x="847" y="0"/>
                </a:moveTo>
                <a:lnTo>
                  <a:pt x="504" y="289"/>
                </a:lnTo>
                <a:lnTo>
                  <a:pt x="0" y="289"/>
                </a:lnTo>
                <a:lnTo>
                  <a:pt x="344" y="0"/>
                </a:lnTo>
                <a:lnTo>
                  <a:pt x="847" y="0"/>
                </a:lnTo>
              </a:path>
            </a:pathLst>
          </a:custGeom>
          <a:solidFill>
            <a:srgbClr val="00C0C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3448050" y="2047875"/>
            <a:ext cx="546100" cy="3044825"/>
          </a:xfrm>
          <a:custGeom>
            <a:avLst/>
            <a:gdLst>
              <a:gd name="T0" fmla="*/ 343 w 344"/>
              <a:gd name="T1" fmla="*/ 1629 h 1918"/>
              <a:gd name="T2" fmla="*/ 343 w 344"/>
              <a:gd name="T3" fmla="*/ 0 h 1918"/>
              <a:gd name="T4" fmla="*/ 0 w 344"/>
              <a:gd name="T5" fmla="*/ 289 h 1918"/>
              <a:gd name="T6" fmla="*/ 0 w 344"/>
              <a:gd name="T7" fmla="*/ 1917 h 1918"/>
              <a:gd name="T8" fmla="*/ 343 w 344"/>
              <a:gd name="T9" fmla="*/ 1629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1918">
                <a:moveTo>
                  <a:pt x="343" y="1629"/>
                </a:moveTo>
                <a:lnTo>
                  <a:pt x="343" y="0"/>
                </a:lnTo>
                <a:lnTo>
                  <a:pt x="0" y="289"/>
                </a:lnTo>
                <a:lnTo>
                  <a:pt x="0" y="1917"/>
                </a:lnTo>
                <a:lnTo>
                  <a:pt x="343" y="1629"/>
                </a:lnTo>
              </a:path>
            </a:pathLst>
          </a:custGeom>
          <a:solidFill>
            <a:srgbClr val="80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3" name="Freeform 25"/>
          <p:cNvSpPr>
            <a:spLocks/>
          </p:cNvSpPr>
          <p:nvPr/>
        </p:nvSpPr>
        <p:spPr bwMode="auto">
          <a:xfrm>
            <a:off x="2649538" y="2506663"/>
            <a:ext cx="800100" cy="2586037"/>
          </a:xfrm>
          <a:custGeom>
            <a:avLst/>
            <a:gdLst>
              <a:gd name="T0" fmla="*/ 503 w 504"/>
              <a:gd name="T1" fmla="*/ 1628 h 1629"/>
              <a:gd name="T2" fmla="*/ 503 w 504"/>
              <a:gd name="T3" fmla="*/ 0 h 1629"/>
              <a:gd name="T4" fmla="*/ 0 w 504"/>
              <a:gd name="T5" fmla="*/ 0 h 1629"/>
              <a:gd name="T6" fmla="*/ 0 w 504"/>
              <a:gd name="T7" fmla="*/ 1628 h 1629"/>
              <a:gd name="T8" fmla="*/ 503 w 504"/>
              <a:gd name="T9" fmla="*/ 1628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1629">
                <a:moveTo>
                  <a:pt x="503" y="1628"/>
                </a:moveTo>
                <a:lnTo>
                  <a:pt x="503" y="0"/>
                </a:lnTo>
                <a:lnTo>
                  <a:pt x="0" y="0"/>
                </a:lnTo>
                <a:lnTo>
                  <a:pt x="0" y="1628"/>
                </a:lnTo>
                <a:lnTo>
                  <a:pt x="503" y="1628"/>
                </a:lnTo>
              </a:path>
            </a:pathLst>
          </a:custGeom>
          <a:solidFill>
            <a:srgbClr val="FF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2649538" y="2047875"/>
            <a:ext cx="1344612" cy="460375"/>
          </a:xfrm>
          <a:custGeom>
            <a:avLst/>
            <a:gdLst>
              <a:gd name="T0" fmla="*/ 846 w 847"/>
              <a:gd name="T1" fmla="*/ 0 h 290"/>
              <a:gd name="T2" fmla="*/ 503 w 847"/>
              <a:gd name="T3" fmla="*/ 289 h 290"/>
              <a:gd name="T4" fmla="*/ 0 w 847"/>
              <a:gd name="T5" fmla="*/ 289 h 290"/>
              <a:gd name="T6" fmla="*/ 343 w 847"/>
              <a:gd name="T7" fmla="*/ 0 h 290"/>
              <a:gd name="T8" fmla="*/ 846 w 847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290">
                <a:moveTo>
                  <a:pt x="846" y="0"/>
                </a:moveTo>
                <a:lnTo>
                  <a:pt x="503" y="289"/>
                </a:lnTo>
                <a:lnTo>
                  <a:pt x="0" y="289"/>
                </a:lnTo>
                <a:lnTo>
                  <a:pt x="343" y="0"/>
                </a:lnTo>
                <a:lnTo>
                  <a:pt x="846" y="0"/>
                </a:lnTo>
              </a:path>
            </a:pathLst>
          </a:custGeom>
          <a:solidFill>
            <a:srgbClr val="C0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1858963" y="3921125"/>
            <a:ext cx="900112" cy="442913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$1.55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1935163" y="1711325"/>
            <a:ext cx="1055687" cy="442913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$17.38</a:t>
            </a:r>
          </a:p>
        </p:txBody>
      </p:sp>
      <p:sp>
        <p:nvSpPr>
          <p:cNvPr id="68637" name="Freeform 29"/>
          <p:cNvSpPr>
            <a:spLocks/>
          </p:cNvSpPr>
          <p:nvPr/>
        </p:nvSpPr>
        <p:spPr bwMode="auto">
          <a:xfrm>
            <a:off x="5445125" y="4206875"/>
            <a:ext cx="546100" cy="885825"/>
          </a:xfrm>
          <a:custGeom>
            <a:avLst/>
            <a:gdLst>
              <a:gd name="T0" fmla="*/ 343 w 344"/>
              <a:gd name="T1" fmla="*/ 269 h 558"/>
              <a:gd name="T2" fmla="*/ 343 w 344"/>
              <a:gd name="T3" fmla="*/ 0 h 558"/>
              <a:gd name="T4" fmla="*/ 0 w 344"/>
              <a:gd name="T5" fmla="*/ 289 h 558"/>
              <a:gd name="T6" fmla="*/ 0 w 344"/>
              <a:gd name="T7" fmla="*/ 557 h 558"/>
              <a:gd name="T8" fmla="*/ 343 w 344"/>
              <a:gd name="T9" fmla="*/ 269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558">
                <a:moveTo>
                  <a:pt x="343" y="269"/>
                </a:moveTo>
                <a:lnTo>
                  <a:pt x="343" y="0"/>
                </a:lnTo>
                <a:lnTo>
                  <a:pt x="0" y="289"/>
                </a:lnTo>
                <a:lnTo>
                  <a:pt x="0" y="557"/>
                </a:lnTo>
                <a:lnTo>
                  <a:pt x="343" y="269"/>
                </a:lnTo>
              </a:path>
            </a:pathLst>
          </a:custGeom>
          <a:solidFill>
            <a:srgbClr val="00808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8" name="Freeform 30"/>
          <p:cNvSpPr>
            <a:spLocks/>
          </p:cNvSpPr>
          <p:nvPr/>
        </p:nvSpPr>
        <p:spPr bwMode="auto">
          <a:xfrm>
            <a:off x="4646613" y="4665663"/>
            <a:ext cx="800100" cy="427037"/>
          </a:xfrm>
          <a:custGeom>
            <a:avLst/>
            <a:gdLst>
              <a:gd name="T0" fmla="*/ 503 w 504"/>
              <a:gd name="T1" fmla="*/ 268 h 269"/>
              <a:gd name="T2" fmla="*/ 503 w 504"/>
              <a:gd name="T3" fmla="*/ 0 h 269"/>
              <a:gd name="T4" fmla="*/ 0 w 504"/>
              <a:gd name="T5" fmla="*/ 0 h 269"/>
              <a:gd name="T6" fmla="*/ 0 w 504"/>
              <a:gd name="T7" fmla="*/ 268 h 269"/>
              <a:gd name="T8" fmla="*/ 503 w 504"/>
              <a:gd name="T9" fmla="*/ 26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269">
                <a:moveTo>
                  <a:pt x="503" y="268"/>
                </a:moveTo>
                <a:lnTo>
                  <a:pt x="503" y="0"/>
                </a:lnTo>
                <a:lnTo>
                  <a:pt x="0" y="0"/>
                </a:lnTo>
                <a:lnTo>
                  <a:pt x="0" y="268"/>
                </a:lnTo>
                <a:lnTo>
                  <a:pt x="503" y="268"/>
                </a:lnTo>
              </a:path>
            </a:pathLst>
          </a:custGeom>
          <a:solidFill>
            <a:srgbClr val="00FFFF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9" name="Freeform 31"/>
          <p:cNvSpPr>
            <a:spLocks/>
          </p:cNvSpPr>
          <p:nvPr/>
        </p:nvSpPr>
        <p:spPr bwMode="auto">
          <a:xfrm>
            <a:off x="4646613" y="4206875"/>
            <a:ext cx="1344612" cy="460375"/>
          </a:xfrm>
          <a:custGeom>
            <a:avLst/>
            <a:gdLst>
              <a:gd name="T0" fmla="*/ 846 w 847"/>
              <a:gd name="T1" fmla="*/ 0 h 290"/>
              <a:gd name="T2" fmla="*/ 503 w 847"/>
              <a:gd name="T3" fmla="*/ 289 h 290"/>
              <a:gd name="T4" fmla="*/ 0 w 847"/>
              <a:gd name="T5" fmla="*/ 289 h 290"/>
              <a:gd name="T6" fmla="*/ 343 w 847"/>
              <a:gd name="T7" fmla="*/ 0 h 290"/>
              <a:gd name="T8" fmla="*/ 846 w 847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290">
                <a:moveTo>
                  <a:pt x="846" y="0"/>
                </a:moveTo>
                <a:lnTo>
                  <a:pt x="503" y="289"/>
                </a:lnTo>
                <a:lnTo>
                  <a:pt x="0" y="289"/>
                </a:lnTo>
                <a:lnTo>
                  <a:pt x="343" y="0"/>
                </a:lnTo>
                <a:lnTo>
                  <a:pt x="846" y="0"/>
                </a:lnTo>
              </a:path>
            </a:pathLst>
          </a:custGeom>
          <a:solidFill>
            <a:srgbClr val="00C0C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0" name="Freeform 32"/>
          <p:cNvSpPr>
            <a:spLocks/>
          </p:cNvSpPr>
          <p:nvPr/>
        </p:nvSpPr>
        <p:spPr bwMode="auto">
          <a:xfrm>
            <a:off x="6243638" y="1625600"/>
            <a:ext cx="547687" cy="3467100"/>
          </a:xfrm>
          <a:custGeom>
            <a:avLst/>
            <a:gdLst>
              <a:gd name="T0" fmla="*/ 344 w 345"/>
              <a:gd name="T1" fmla="*/ 1895 h 2184"/>
              <a:gd name="T2" fmla="*/ 344 w 345"/>
              <a:gd name="T3" fmla="*/ 0 h 2184"/>
              <a:gd name="T4" fmla="*/ 0 w 345"/>
              <a:gd name="T5" fmla="*/ 289 h 2184"/>
              <a:gd name="T6" fmla="*/ 0 w 345"/>
              <a:gd name="T7" fmla="*/ 2183 h 2184"/>
              <a:gd name="T8" fmla="*/ 344 w 345"/>
              <a:gd name="T9" fmla="*/ 1895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184">
                <a:moveTo>
                  <a:pt x="344" y="1895"/>
                </a:moveTo>
                <a:lnTo>
                  <a:pt x="344" y="0"/>
                </a:lnTo>
                <a:lnTo>
                  <a:pt x="0" y="289"/>
                </a:lnTo>
                <a:lnTo>
                  <a:pt x="0" y="2183"/>
                </a:lnTo>
                <a:lnTo>
                  <a:pt x="344" y="1895"/>
                </a:lnTo>
              </a:path>
            </a:pathLst>
          </a:custGeom>
          <a:solidFill>
            <a:srgbClr val="80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1" name="Freeform 33"/>
          <p:cNvSpPr>
            <a:spLocks/>
          </p:cNvSpPr>
          <p:nvPr/>
        </p:nvSpPr>
        <p:spPr bwMode="auto">
          <a:xfrm>
            <a:off x="5445125" y="2084388"/>
            <a:ext cx="800100" cy="3008312"/>
          </a:xfrm>
          <a:custGeom>
            <a:avLst/>
            <a:gdLst>
              <a:gd name="T0" fmla="*/ 503 w 504"/>
              <a:gd name="T1" fmla="*/ 1894 h 1895"/>
              <a:gd name="T2" fmla="*/ 503 w 504"/>
              <a:gd name="T3" fmla="*/ 0 h 1895"/>
              <a:gd name="T4" fmla="*/ 0 w 504"/>
              <a:gd name="T5" fmla="*/ 0 h 1895"/>
              <a:gd name="T6" fmla="*/ 0 w 504"/>
              <a:gd name="T7" fmla="*/ 1894 h 1895"/>
              <a:gd name="T8" fmla="*/ 503 w 504"/>
              <a:gd name="T9" fmla="*/ 1894 h 1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1895">
                <a:moveTo>
                  <a:pt x="503" y="1894"/>
                </a:moveTo>
                <a:lnTo>
                  <a:pt x="503" y="0"/>
                </a:lnTo>
                <a:lnTo>
                  <a:pt x="0" y="0"/>
                </a:lnTo>
                <a:lnTo>
                  <a:pt x="0" y="1894"/>
                </a:lnTo>
                <a:lnTo>
                  <a:pt x="503" y="1894"/>
                </a:lnTo>
              </a:path>
            </a:pathLst>
          </a:custGeom>
          <a:solidFill>
            <a:srgbClr val="FF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2" name="Freeform 34"/>
          <p:cNvSpPr>
            <a:spLocks/>
          </p:cNvSpPr>
          <p:nvPr/>
        </p:nvSpPr>
        <p:spPr bwMode="auto">
          <a:xfrm>
            <a:off x="5445125" y="1625600"/>
            <a:ext cx="1346200" cy="460375"/>
          </a:xfrm>
          <a:custGeom>
            <a:avLst/>
            <a:gdLst>
              <a:gd name="T0" fmla="*/ 847 w 848"/>
              <a:gd name="T1" fmla="*/ 0 h 290"/>
              <a:gd name="T2" fmla="*/ 503 w 848"/>
              <a:gd name="T3" fmla="*/ 289 h 290"/>
              <a:gd name="T4" fmla="*/ 0 w 848"/>
              <a:gd name="T5" fmla="*/ 289 h 290"/>
              <a:gd name="T6" fmla="*/ 343 w 848"/>
              <a:gd name="T7" fmla="*/ 0 h 290"/>
              <a:gd name="T8" fmla="*/ 847 w 848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" h="290">
                <a:moveTo>
                  <a:pt x="847" y="0"/>
                </a:moveTo>
                <a:lnTo>
                  <a:pt x="503" y="289"/>
                </a:lnTo>
                <a:lnTo>
                  <a:pt x="0" y="289"/>
                </a:lnTo>
                <a:lnTo>
                  <a:pt x="343" y="0"/>
                </a:lnTo>
                <a:lnTo>
                  <a:pt x="847" y="0"/>
                </a:lnTo>
              </a:path>
            </a:pathLst>
          </a:custGeom>
          <a:solidFill>
            <a:srgbClr val="C00000"/>
          </a:solidFill>
          <a:ln w="19050" cap="rnd" cmpd="sng">
            <a:solidFill>
              <a:srgbClr val="282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4221163" y="3921125"/>
            <a:ext cx="900112" cy="442913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$2.87</a:t>
            </a: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5897563" y="1025525"/>
            <a:ext cx="1055687" cy="442913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282900"/>
                </a:solidFill>
              </a:rPr>
              <a:t>$20.21</a:t>
            </a:r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 flipV="1">
            <a:off x="1250950" y="1365250"/>
            <a:ext cx="0" cy="3732213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 flipH="1">
            <a:off x="1179513" y="5091113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H="1">
            <a:off x="1179513" y="4348163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 flipH="1">
            <a:off x="1179513" y="3603625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 flipH="1">
            <a:off x="1179513" y="2860675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 flipH="1">
            <a:off x="1179513" y="2116138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43"/>
          <p:cNvSpPr>
            <a:spLocks noChangeShapeType="1"/>
          </p:cNvSpPr>
          <p:nvPr/>
        </p:nvSpPr>
        <p:spPr bwMode="auto">
          <a:xfrm flipH="1">
            <a:off x="1179513" y="1371600"/>
            <a:ext cx="77787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671513" y="4922838"/>
            <a:ext cx="523875" cy="458787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$0</a:t>
            </a:r>
          </a:p>
        </p:txBody>
      </p:sp>
      <p:sp>
        <p:nvSpPr>
          <p:cNvPr id="68653" name="Rectangle 45"/>
          <p:cNvSpPr>
            <a:spLocks noChangeArrowheads="1"/>
          </p:cNvSpPr>
          <p:nvPr/>
        </p:nvSpPr>
        <p:spPr bwMode="auto">
          <a:xfrm>
            <a:off x="671513" y="4179888"/>
            <a:ext cx="523875" cy="458787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$5</a:t>
            </a:r>
          </a:p>
        </p:txBody>
      </p:sp>
      <p:sp>
        <p:nvSpPr>
          <p:cNvPr id="68654" name="Rectangle 46"/>
          <p:cNvSpPr>
            <a:spLocks noChangeArrowheads="1"/>
          </p:cNvSpPr>
          <p:nvPr/>
        </p:nvSpPr>
        <p:spPr bwMode="auto">
          <a:xfrm>
            <a:off x="523875" y="3435350"/>
            <a:ext cx="685800" cy="458788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$10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523875" y="2692400"/>
            <a:ext cx="685800" cy="458788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$15</a:t>
            </a:r>
          </a:p>
        </p:txBody>
      </p:sp>
      <p:sp>
        <p:nvSpPr>
          <p:cNvPr id="68656" name="Rectangle 48"/>
          <p:cNvSpPr>
            <a:spLocks noChangeArrowheads="1"/>
          </p:cNvSpPr>
          <p:nvPr/>
        </p:nvSpPr>
        <p:spPr bwMode="auto">
          <a:xfrm>
            <a:off x="523875" y="1947863"/>
            <a:ext cx="685800" cy="458787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$20</a:t>
            </a:r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523875" y="1203325"/>
            <a:ext cx="685800" cy="458788"/>
          </a:xfrm>
          <a:prstGeom prst="rect">
            <a:avLst/>
          </a:prstGeom>
          <a:noFill/>
          <a:ln w="19050">
            <a:solidFill>
              <a:srgbClr val="282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300" b="1">
                <a:solidFill>
                  <a:srgbClr val="282900"/>
                </a:solidFill>
              </a:rPr>
              <a:t>$25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>
            <a:off x="1257300" y="5091113"/>
            <a:ext cx="5578475" cy="0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1250950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4046538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6842125" y="5097463"/>
            <a:ext cx="0" cy="60325"/>
          </a:xfrm>
          <a:prstGeom prst="line">
            <a:avLst/>
          </a:prstGeom>
          <a:noFill/>
          <a:ln w="19050">
            <a:solidFill>
              <a:srgbClr val="282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7467600" y="3048000"/>
            <a:ext cx="1274763" cy="700088"/>
            <a:chOff x="4852" y="2347"/>
            <a:chExt cx="803" cy="441"/>
          </a:xfrm>
        </p:grpSpPr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4852" y="2351"/>
              <a:ext cx="782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282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4921" y="2423"/>
              <a:ext cx="79" cy="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282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4999" y="2347"/>
              <a:ext cx="65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282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>
                  <a:solidFill>
                    <a:srgbClr val="282900"/>
                  </a:solidFill>
                </a:rPr>
                <a:t>Mexico</a:t>
              </a:r>
            </a:p>
          </p:txBody>
        </p:sp>
        <p:sp>
          <p:nvSpPr>
            <p:cNvPr id="68666" name="Rectangle 58"/>
            <p:cNvSpPr>
              <a:spLocks noChangeArrowheads="1"/>
            </p:cNvSpPr>
            <p:nvPr/>
          </p:nvSpPr>
          <p:spPr bwMode="auto">
            <a:xfrm>
              <a:off x="4918" y="2613"/>
              <a:ext cx="79" cy="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282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5026" y="2540"/>
              <a:ext cx="42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282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000" b="1">
                  <a:solidFill>
                    <a:srgbClr val="282900"/>
                  </a:solidFill>
                </a:rPr>
                <a:t>U.S.</a:t>
              </a:r>
            </a:p>
          </p:txBody>
        </p:sp>
      </p:grpSp>
      <p:sp>
        <p:nvSpPr>
          <p:cNvPr id="68668" name="Text Box 60"/>
          <p:cNvSpPr txBox="1">
            <a:spLocks noChangeArrowheads="1"/>
          </p:cNvSpPr>
          <p:nvPr/>
        </p:nvSpPr>
        <p:spPr bwMode="auto">
          <a:xfrm>
            <a:off x="0" y="56388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History shows that over time, wages will increase in Mexico, closing the gap somewhat</a:t>
            </a:r>
          </a:p>
        </p:txBody>
      </p:sp>
    </p:spTree>
    <p:extLst>
      <p:ext uri="{BB962C8B-B14F-4D97-AF65-F5344CB8AC3E}">
        <p14:creationId xmlns:p14="http://schemas.microsoft.com/office/powerpoint/2010/main" val="16954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countries become wealthy?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B050"/>
                </a:solidFill>
              </a:rPr>
              <a:t>Focus </a:t>
            </a:r>
            <a:r>
              <a:rPr lang="en-US" b="1" u="sng" dirty="0" smtClean="0">
                <a:solidFill>
                  <a:srgbClr val="00B050"/>
                </a:solidFill>
              </a:rPr>
              <a:t>Question for the Chapter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 How have democracy and economic diversification affected Latin America</a:t>
            </a:r>
            <a:r>
              <a:rPr lang="en-US" b="1" dirty="0" smtClean="0"/>
              <a:t>?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Ask yourself</a:t>
            </a:r>
            <a:endParaRPr lang="en-US" b="1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If they only export coffee or bananas, how might this be a problem?</a:t>
            </a:r>
          </a:p>
          <a:p>
            <a:pPr marL="0" indent="0" algn="ctr">
              <a:buNone/>
            </a:pPr>
            <a:r>
              <a:rPr lang="en-US" b="1" dirty="0"/>
              <a:t>What does economic diversification mean?</a:t>
            </a:r>
          </a:p>
          <a:p>
            <a:pPr marL="0" indent="0" algn="ctr">
              <a:buNone/>
            </a:pPr>
            <a:r>
              <a:rPr lang="en-US" b="1" dirty="0"/>
              <a:t>What is a democracy?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 Diversification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country makes money in a </a:t>
            </a:r>
            <a:r>
              <a:rPr lang="en-US" i="1" dirty="0" smtClean="0">
                <a:solidFill>
                  <a:srgbClr val="FF0000"/>
                </a:solidFill>
              </a:rPr>
              <a:t>variety</a:t>
            </a:r>
            <a:r>
              <a:rPr lang="en-US" dirty="0" smtClean="0">
                <a:solidFill>
                  <a:srgbClr val="FF0000"/>
                </a:solidFill>
              </a:rPr>
              <a:t> of ways, not just selling coffee or bananas.</a:t>
            </a:r>
          </a:p>
          <a:p>
            <a:pPr marL="0" indent="0">
              <a:buNone/>
            </a:pPr>
            <a:r>
              <a:rPr lang="en-US" dirty="0" smtClean="0"/>
              <a:t>They export many different goods.</a:t>
            </a:r>
            <a:endParaRPr lang="en-US" dirty="0"/>
          </a:p>
        </p:txBody>
      </p:sp>
      <p:pic>
        <p:nvPicPr>
          <p:cNvPr id="1026" name="Picture 2" descr="C:\Users\payne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2779363"/>
            <a:ext cx="2533048" cy="40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ynec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79363"/>
            <a:ext cx="5867400" cy="3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Democracy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form of government in which citizens </a:t>
            </a:r>
            <a:r>
              <a:rPr lang="en-US" dirty="0" smtClean="0">
                <a:solidFill>
                  <a:srgbClr val="FF0000"/>
                </a:solidFill>
              </a:rPr>
              <a:t>have a say by voting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Let’s look at a leader of Argentina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Read about Juan Peron, a leader of Argentina in </a:t>
            </a:r>
            <a:r>
              <a:rPr lang="en-US" b="1" dirty="0" smtClean="0"/>
              <a:t>1948</a:t>
            </a:r>
          </a:p>
        </p:txBody>
      </p:sp>
    </p:spTree>
    <p:extLst>
      <p:ext uri="{BB962C8B-B14F-4D97-AF65-F5344CB8AC3E}">
        <p14:creationId xmlns:p14="http://schemas.microsoft.com/office/powerpoint/2010/main" val="2365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21691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2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Juan Peron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86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Peron [1:43]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https://www.youtube.com/watch?v=u2r9GpbybUc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3.4 Engage &amp; Answer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aynec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4641"/>
            <a:ext cx="5332379" cy="58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374</Words>
  <Application>Microsoft Office PowerPoint</Application>
  <PresentationFormat>On-screen Show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3.4 (copy red) Government and Economy of Latin America</vt:lpstr>
      <vt:lpstr>To understand their governments &amp; economies today, we need to look back.</vt:lpstr>
      <vt:lpstr>How do countries become wealthy?</vt:lpstr>
      <vt:lpstr>Economic Diversification</vt:lpstr>
      <vt:lpstr>Democracy</vt:lpstr>
      <vt:lpstr>Let’s look at a leader of Argentina</vt:lpstr>
      <vt:lpstr>PowerPoint Presentation</vt:lpstr>
      <vt:lpstr>Juan Peron [1:43]</vt:lpstr>
      <vt:lpstr>Read 3.4 Engage &amp; Answer the questions</vt:lpstr>
      <vt:lpstr>Exporting Raw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 look at Nicaragua</vt:lpstr>
      <vt:lpstr>Here’s what Venezuela looks like</vt:lpstr>
      <vt:lpstr>Inflation=a general increase in prices and fall in the value of money.</vt:lpstr>
      <vt:lpstr>Harsh Government and Inequality</vt:lpstr>
      <vt:lpstr>Watch film about Venezuela’s Economy</vt:lpstr>
      <vt:lpstr>Read page two of Explore &amp; answer the question  </vt:lpstr>
      <vt:lpstr>Modern Latin American</vt:lpstr>
      <vt:lpstr>Modern Latin American Government</vt:lpstr>
      <vt:lpstr>Next-Explore 5-7</vt:lpstr>
      <vt:lpstr>PowerPoint Presentation</vt:lpstr>
      <vt:lpstr>PowerPoint Presentation</vt:lpstr>
    </vt:vector>
  </TitlesOfParts>
  <Company>Huron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3.4 Government and Economy of Latin America</dc:title>
  <dc:creator>HA Admin</dc:creator>
  <cp:lastModifiedBy>HA Admin</cp:lastModifiedBy>
  <cp:revision>34</cp:revision>
  <dcterms:created xsi:type="dcterms:W3CDTF">2019-03-03T21:42:33Z</dcterms:created>
  <dcterms:modified xsi:type="dcterms:W3CDTF">2019-05-23T18:29:03Z</dcterms:modified>
</cp:coreProperties>
</file>