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69" r:id="rId4"/>
    <p:sldId id="264" r:id="rId5"/>
    <p:sldId id="265" r:id="rId6"/>
    <p:sldId id="267" r:id="rId7"/>
    <p:sldId id="262" r:id="rId8"/>
    <p:sldId id="257" r:id="rId9"/>
    <p:sldId id="258" r:id="rId10"/>
    <p:sldId id="260" r:id="rId11"/>
    <p:sldId id="259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9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12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12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12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1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513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3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14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14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/>
            </a:p>
          </p:txBody>
        </p:sp>
        <p:sp>
          <p:nvSpPr>
            <p:cNvPr id="51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kumimoji="1" lang="en-US" altLang="en-US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79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80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81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F59DE7-BD78-4784-8889-9494BECAC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D9EAD-1075-462A-A354-8FD3ECF624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27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928A1-4B8A-4199-8CC0-E7F49C3DEC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34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15497-ADF6-45DC-A4D0-82A763FF6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81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3AD1D-C3ED-4E0C-877F-1BA8A10E07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28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05200-F677-4E90-88F6-DEF2C3AF28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8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85372-94F6-4BF4-8CB3-E6F0CAC1DF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67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C6B10-A0FD-46B7-ADED-A2CFDA1D7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19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34695-FE58-4E63-8215-80A5839BBE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40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4BA74-9613-4A8D-A389-5E33018EC5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11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B02B2-FF9F-4142-B02B-35CDF37639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01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/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10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0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1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1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412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1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altLang="en-US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 eaLnBrk="1" hangingPunct="1"/>
              <a:endParaRPr kumimoji="1" lang="en-US" altLang="en-US"/>
            </a:p>
          </p:txBody>
        </p:sp>
      </p:grpSp>
      <p:sp>
        <p:nvSpPr>
          <p:cNvPr id="415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54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A95DF43-8406-42A0-AA0E-37B18C3CBD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9TVqTHjk-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f0A9behf1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discoveryeducation.com/learn/videos/8ce7e26e-bea0-498-862f-ba189371400e/" TargetMode="External"/><Relationship Id="rId2" Type="http://schemas.openxmlformats.org/officeDocument/2006/relationships/hyperlink" Target="https://app.discoveryeducation.com/learn/videos/3dc4344e-ee68-4723-8df8-13ae1a86592f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.discoveryeducation.com/learn/videos/710dd055-7847-4093-9e22-9e0205570848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learn/videos/1b7d61b8-a0f6-4238-b943-e7e60ff36a2c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learn/videos/60e734c8-ac9c-48f4-9ca4-9ec40720e076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-27296" y="-533400"/>
            <a:ext cx="8001000" cy="2057400"/>
          </a:xfrm>
        </p:spPr>
        <p:txBody>
          <a:bodyPr/>
          <a:lstStyle/>
          <a:p>
            <a:pPr algn="ctr"/>
            <a:r>
              <a:rPr lang="en-US" sz="5400" b="1" dirty="0" smtClean="0"/>
              <a:t>Latin America Culture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914400" y="914400"/>
            <a:ext cx="6326188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 beliefs, arts, institutions, food,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music, </a:t>
            </a:r>
            <a:r>
              <a:rPr lang="en-US" dirty="0"/>
              <a:t>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tc.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="1" cap="al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ESSENTIAL QUESTION: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does Latin American culture reflect its mixed roots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r>
              <a:rPr lang="en-US" dirty="0" smtClean="0">
                <a:hlinkClick r:id="rId2"/>
              </a:rPr>
              <a:t>https://www.youtube.com/watch?v=O9TVqTHjk-I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1:17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477125" cy="1143000"/>
          </a:xfrm>
        </p:spPr>
        <p:txBody>
          <a:bodyPr/>
          <a:lstStyle/>
          <a:p>
            <a:pPr algn="ctr"/>
            <a:r>
              <a:rPr lang="en-US" sz="2400" dirty="0" smtClean="0">
                <a:hlinkClick r:id="rId2"/>
              </a:rPr>
              <a:t/>
            </a:r>
            <a:br>
              <a:rPr lang="en-US" sz="2400" dirty="0" smtClean="0">
                <a:hlinkClick r:id="rId2"/>
              </a:rPr>
            </a:br>
            <a:r>
              <a:rPr lang="en-US" sz="5400" dirty="0" smtClean="0">
                <a:hlinkClick r:id="rId2"/>
              </a:rPr>
              <a:t>Carnival</a:t>
            </a:r>
            <a:r>
              <a:rPr lang="en-US" sz="2400" dirty="0" smtClean="0">
                <a:hlinkClick r:id="rId2"/>
              </a:rPr>
              <a:t/>
            </a:r>
            <a:br>
              <a:rPr lang="en-US" sz="2400" dirty="0" smtClean="0">
                <a:hlinkClick r:id="rId2"/>
              </a:rPr>
            </a:br>
            <a:r>
              <a:rPr lang="en-US" sz="2400" dirty="0">
                <a:hlinkClick r:id="rId2"/>
              </a:rPr>
              <a:t/>
            </a:r>
            <a:br>
              <a:rPr lang="en-US" sz="2400" dirty="0">
                <a:hlinkClick r:id="rId2"/>
              </a:rPr>
            </a:br>
            <a:r>
              <a:rPr lang="en-US" sz="2400" dirty="0" smtClean="0">
                <a:hlinkClick r:id="rId2"/>
              </a:rPr>
              <a:t>https://www.youtube.com/watch?v=Of0A9behf1M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1:23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08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7477125" cy="1143000"/>
          </a:xfrm>
        </p:spPr>
        <p:txBody>
          <a:bodyPr/>
          <a:lstStyle/>
          <a:p>
            <a:pPr algn="ctr"/>
            <a:r>
              <a:rPr lang="en-US" dirty="0" smtClean="0"/>
              <a:t>Origins of Carnival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838201"/>
            <a:ext cx="7386638" cy="5257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festival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tradition has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roots in Roman Catholic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traditions</a:t>
            </a:r>
          </a:p>
          <a:p>
            <a:r>
              <a:rPr lang="en-US" dirty="0"/>
              <a:t>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xported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 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Latin America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by the Spanish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colonists</a:t>
            </a:r>
          </a:p>
          <a:p>
            <a:r>
              <a:rPr lang="en-US" dirty="0" smtClean="0"/>
              <a:t>Originally meant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“farewell to meat“</a:t>
            </a:r>
          </a:p>
          <a:p>
            <a:endParaRPr lang="en-US" b="1" dirty="0"/>
          </a:p>
        </p:txBody>
      </p:sp>
      <p:pic>
        <p:nvPicPr>
          <p:cNvPr id="19458" name="Picture 2" descr="C:\Users\paynec\Desktop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44592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477125" cy="1143000"/>
          </a:xfrm>
        </p:spPr>
        <p:txBody>
          <a:bodyPr/>
          <a:lstStyle/>
          <a:p>
            <a:pPr algn="ctr"/>
            <a:r>
              <a:rPr lang="en-US" dirty="0" smtClean="0"/>
              <a:t>Where Latin Americans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1143001"/>
            <a:ext cx="7386638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the Outline Map of Latin America to label where people live as you read pages 1-2.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8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paynec\Desktop\Latin+America’s+Population+Distrib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5254" y="-376451"/>
            <a:ext cx="96520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3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7924799" cy="1143000"/>
          </a:xfrm>
        </p:spPr>
        <p:txBody>
          <a:bodyPr/>
          <a:lstStyle/>
          <a:p>
            <a:pPr algn="ctr"/>
            <a:r>
              <a:rPr lang="en-US" sz="3200" dirty="0"/>
              <a:t>W</a:t>
            </a:r>
            <a:r>
              <a:rPr lang="en-US" sz="3200" dirty="0" smtClean="0"/>
              <a:t>hat countries are in Latin America?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7" name="Picture 3" descr="C:\Users\paynec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83981"/>
            <a:ext cx="5257800" cy="608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44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477125" cy="1143000"/>
          </a:xfrm>
        </p:spPr>
        <p:txBody>
          <a:bodyPr/>
          <a:lstStyle/>
          <a:p>
            <a:pPr algn="ctr"/>
            <a:r>
              <a:rPr lang="en-US" dirty="0" smtClean="0"/>
              <a:t>Mexico, all countries in Central, South America, and the Caribbean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477125" cy="1143000"/>
          </a:xfrm>
        </p:spPr>
        <p:txBody>
          <a:bodyPr/>
          <a:lstStyle/>
          <a:p>
            <a:pPr algn="ctr"/>
            <a:r>
              <a:rPr lang="en-US" sz="3600" dirty="0" smtClean="0"/>
              <a:t>Native Roots</a:t>
            </a:r>
            <a:br>
              <a:rPr lang="en-US" sz="3600" dirty="0" smtClean="0"/>
            </a:br>
            <a:r>
              <a:rPr lang="en-US" sz="3600" dirty="0" smtClean="0"/>
              <a:t>3 Circle Venn: </a:t>
            </a:r>
            <a:br>
              <a:rPr lang="en-US" sz="3600" dirty="0" smtClean="0"/>
            </a:br>
            <a:r>
              <a:rPr lang="en-US" sz="3600" dirty="0" smtClean="0"/>
              <a:t>Indigenous, European, African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7620000" cy="4497387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Pages </a:t>
            </a:r>
            <a:r>
              <a:rPr lang="en-US" smtClean="0"/>
              <a:t>3-5 </a:t>
            </a:r>
            <a:r>
              <a:rPr lang="en-US" dirty="0" smtClean="0"/>
              <a:t>Explore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1:39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https://app.discoveryeducation.com/learn/videos/3dc4344e-ee68-4723-8df8-13ae1a86592f</a:t>
            </a:r>
            <a:r>
              <a:rPr lang="en-US" sz="2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/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3:10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</a:t>
            </a:r>
            <a:r>
              <a:rPr lang="en-US" sz="24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app.discoveryeducation.com/learn/videos/8ce7e26e-bea0-498-862f-ba189371400e</a:t>
            </a:r>
            <a:r>
              <a:rPr lang="en-US" sz="2400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dirty="0" smtClean="0"/>
              <a:t>2:31</a:t>
            </a:r>
          </a:p>
          <a:p>
            <a:pPr marL="0" indent="0">
              <a:buNone/>
            </a:pPr>
            <a:r>
              <a:rPr lang="en-US" sz="1200" dirty="0" smtClean="0">
                <a:hlinkClick r:id="rId4"/>
              </a:rPr>
              <a:t>https://app.discoveryeducation.com/learn/videos/710dd055-7847-4093-9e22-9e0205570848/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045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477125" cy="1143000"/>
          </a:xfrm>
        </p:spPr>
        <p:txBody>
          <a:bodyPr/>
          <a:lstStyle/>
          <a:p>
            <a:pPr algn="ctr"/>
            <a:r>
              <a:rPr lang="en-US" sz="3200" dirty="0" smtClean="0"/>
              <a:t>Page 4 video 2:31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1066801"/>
            <a:ext cx="7386638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https://app.discoveryeducation.com/learn/videos/1b7d61b8-a0f6-4238-b943-e7e60ff36a2c/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Page 5 Explore</a:t>
            </a:r>
          </a:p>
          <a:p>
            <a:pPr marL="0" indent="0">
              <a:buNone/>
            </a:pPr>
            <a:r>
              <a:rPr lang="en-US" sz="2400" dirty="0" smtClean="0"/>
              <a:t>Video on Discovery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17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Blending Cultures</a:t>
            </a:r>
            <a:br>
              <a:rPr lang="en-US" sz="3600" dirty="0" smtClean="0"/>
            </a:br>
            <a:r>
              <a:rPr lang="en-US" sz="3600" dirty="0" smtClean="0"/>
              <a:t>Read Pages 6-9 </a:t>
            </a:r>
            <a:br>
              <a:rPr lang="en-US" sz="3600" dirty="0" smtClean="0"/>
            </a:br>
            <a:r>
              <a:rPr lang="en-US" sz="3600" dirty="0" smtClean="0"/>
              <a:t>Fill out Story Frames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6 </a:t>
            </a:r>
          </a:p>
          <a:p>
            <a:pPr marL="0" indent="0">
              <a:buNone/>
            </a:pPr>
            <a:r>
              <a:rPr lang="en-US" dirty="0" smtClean="0"/>
              <a:t>Read 7 &amp; watch video about music 7:51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https://app.discoveryeducation.com/learn/videos/60e734c8-ac9c-48f4-9ca4-9ec40720e076/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90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472"/>
            <a:ext cx="7477125" cy="1143000"/>
          </a:xfrm>
        </p:spPr>
        <p:txBody>
          <a:bodyPr/>
          <a:lstStyle/>
          <a:p>
            <a:pPr algn="ctr"/>
            <a:r>
              <a:rPr lang="en-US" dirty="0" smtClean="0"/>
              <a:t>Mix of people from Asia, Africa, and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7848600" cy="4800600"/>
          </a:xfrm>
        </p:spPr>
        <p:txBody>
          <a:bodyPr/>
          <a:lstStyle/>
          <a:p>
            <a:r>
              <a:rPr lang="en-US" sz="2800" dirty="0" smtClean="0"/>
              <a:t>Largest concentration of Catholics</a:t>
            </a:r>
            <a:endParaRPr lang="en-US" sz="2800" dirty="0"/>
          </a:p>
          <a:p>
            <a:r>
              <a:rPr lang="en-US" sz="2800" dirty="0"/>
              <a:t>L</a:t>
            </a:r>
            <a:r>
              <a:rPr lang="en-US" sz="2800" dirty="0" smtClean="0"/>
              <a:t>argest concentration of Africans outside Africa, and of Japanese outside Japan. </a:t>
            </a:r>
            <a:endParaRPr lang="en-US" sz="2800" dirty="0"/>
          </a:p>
          <a:p>
            <a:r>
              <a:rPr lang="en-US" sz="2800" dirty="0" smtClean="0"/>
              <a:t>Spanish were the first to colonize the region for  silver and gold</a:t>
            </a:r>
          </a:p>
          <a:p>
            <a:r>
              <a:rPr lang="en-US" sz="2800" dirty="0" smtClean="0"/>
              <a:t>Portuguese colonization occurred in 1494</a:t>
            </a:r>
          </a:p>
          <a:p>
            <a:r>
              <a:rPr lang="en-US" sz="2800" dirty="0" smtClean="0"/>
              <a:t>Spanish and Portuguese brought many new crops: wheat, grapes, sugar cane &amp; coffee</a:t>
            </a:r>
          </a:p>
          <a:p>
            <a:r>
              <a:rPr lang="en-US" sz="2800" dirty="0" smtClean="0"/>
              <a:t>European introduced horses, pigs, sheep, goats, cattle, rats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8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7924800" cy="1143000"/>
          </a:xfrm>
        </p:spPr>
        <p:txBody>
          <a:bodyPr/>
          <a:lstStyle/>
          <a:p>
            <a:pPr algn="ctr"/>
            <a:r>
              <a:rPr lang="en-US" dirty="0"/>
              <a:t>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ative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European, and African heritage 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create a unique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culture.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7878763" cy="44973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Celebration of Carnival which leads up to Ash Wednesday, is a last chance to celebrate before the fasting of Lent.</a:t>
            </a:r>
            <a:endParaRPr lang="en-US" dirty="0" smtClean="0"/>
          </a:p>
        </p:txBody>
      </p:sp>
      <p:pic>
        <p:nvPicPr>
          <p:cNvPr id="17410" name="Picture 2" descr="C:\Users\paynec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5610902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4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paynec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-28433"/>
            <a:ext cx="4450237" cy="668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6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 design template">
  <a:themeElements>
    <a:clrScheme name="Office Theme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 design template</Template>
  <TotalTime>386</TotalTime>
  <Words>221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Kimono design template</vt:lpstr>
      <vt:lpstr>Latin America Culture</vt:lpstr>
      <vt:lpstr>What countries are in Latin America?</vt:lpstr>
      <vt:lpstr>Mexico, all countries in Central, South America, and the Caribbean </vt:lpstr>
      <vt:lpstr>Native Roots 3 Circle Venn:  Indigenous, European, African</vt:lpstr>
      <vt:lpstr>Page 4 video 2:31</vt:lpstr>
      <vt:lpstr>Blending Cultures Read Pages 6-9  Fill out Story Frames</vt:lpstr>
      <vt:lpstr>Mix of people from Asia, Africa, and Europe</vt:lpstr>
      <vt:lpstr>Native, European, and African heritage create a unique culture.</vt:lpstr>
      <vt:lpstr>PowerPoint Presentation</vt:lpstr>
      <vt:lpstr> Carnival  https://www.youtube.com/watch?v=Of0A9behf1M 1:23</vt:lpstr>
      <vt:lpstr>Origins of Carnival</vt:lpstr>
      <vt:lpstr>Where Latin Americans Live</vt:lpstr>
      <vt:lpstr>PowerPoint Presentation</vt:lpstr>
    </vt:vector>
  </TitlesOfParts>
  <Company>Huron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 Culture</dc:title>
  <dc:creator>HA Admin</dc:creator>
  <cp:lastModifiedBy>HA Admin</cp:lastModifiedBy>
  <cp:revision>17</cp:revision>
  <cp:lastPrinted>1601-01-01T00:00:00Z</cp:lastPrinted>
  <dcterms:created xsi:type="dcterms:W3CDTF">2019-04-02T14:55:34Z</dcterms:created>
  <dcterms:modified xsi:type="dcterms:W3CDTF">2019-04-15T16:27:06Z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TC102037761033</vt:lpwstr>
  </property>
</Properties>
</file>