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76" r:id="rId3"/>
    <p:sldId id="266" r:id="rId4"/>
    <p:sldId id="265" r:id="rId5"/>
    <p:sldId id="267" r:id="rId6"/>
    <p:sldId id="262" r:id="rId7"/>
    <p:sldId id="268" r:id="rId8"/>
    <p:sldId id="286" r:id="rId9"/>
    <p:sldId id="264" r:id="rId10"/>
    <p:sldId id="263" r:id="rId11"/>
    <p:sldId id="257" r:id="rId12"/>
    <p:sldId id="258" r:id="rId13"/>
    <p:sldId id="259" r:id="rId14"/>
    <p:sldId id="260" r:id="rId15"/>
    <p:sldId id="301" r:id="rId16"/>
    <p:sldId id="294" r:id="rId17"/>
    <p:sldId id="295" r:id="rId18"/>
    <p:sldId id="269" r:id="rId19"/>
    <p:sldId id="290" r:id="rId20"/>
    <p:sldId id="291" r:id="rId21"/>
    <p:sldId id="274" r:id="rId22"/>
    <p:sldId id="275" r:id="rId23"/>
    <p:sldId id="277" r:id="rId24"/>
    <p:sldId id="278" r:id="rId25"/>
    <p:sldId id="279" r:id="rId26"/>
    <p:sldId id="270" r:id="rId27"/>
    <p:sldId id="273" r:id="rId28"/>
    <p:sldId id="271" r:id="rId29"/>
    <p:sldId id="293" r:id="rId30"/>
    <p:sldId id="281" r:id="rId31"/>
    <p:sldId id="280" r:id="rId32"/>
    <p:sldId id="282" r:id="rId33"/>
    <p:sldId id="284" r:id="rId34"/>
    <p:sldId id="283" r:id="rId35"/>
    <p:sldId id="285" r:id="rId36"/>
    <p:sldId id="292" r:id="rId37"/>
    <p:sldId id="288" r:id="rId38"/>
    <p:sldId id="297" r:id="rId39"/>
    <p:sldId id="299" r:id="rId40"/>
    <p:sldId id="298" r:id="rId41"/>
    <p:sldId id="302" r:id="rId42"/>
    <p:sldId id="296" r:id="rId43"/>
    <p:sldId id="30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4F996-08E9-44FF-9EE8-40E0608F896A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18D7A-236B-4B3F-82B5-B9032EC88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1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8D7A-236B-4B3F-82B5-B9032EC884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1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0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27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2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8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9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4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6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7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C55DF-5068-48FB-BDDB-8C45EDC8CFC2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D930-10EF-4DD9-BB1D-DA547AE6D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DMbqhVw9m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8TkcWhmBy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youtube.com/watch?v=8SYyHiot-l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search?q=bolivia+population&amp;stick=H4sIAAAAAAAAAOPgE-LQz9U3MDQzLdPSyk620s_JT04syczP0y8uAdLFJZnJiTnxRanpQCGrgvyC0hyw7CJWoaT8nMyyzEQFhCAAyWopM00AAAA&amp;sa=X&amp;ved=2ahUKEwjR3obL-YnhAhUK0YMKHXDoC7EQ6BMoADAoegQIAxA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Latin America #1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43000"/>
            <a:ext cx="6400800" cy="1752600"/>
          </a:xfrm>
        </p:spPr>
        <p:txBody>
          <a:bodyPr>
            <a:normAutofit fontScale="85000" lnSpcReduction="10000"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Originally controlled by Spain and Portugal</a:t>
            </a:r>
          </a:p>
        </p:txBody>
      </p:sp>
    </p:spTree>
    <p:extLst>
      <p:ext uri="{BB962C8B-B14F-4D97-AF65-F5344CB8AC3E}">
        <p14:creationId xmlns:p14="http://schemas.microsoft.com/office/powerpoint/2010/main" val="30357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Social Studies </a:t>
            </a:r>
            <a:r>
              <a:rPr lang="en-US" dirty="0" err="1" smtClean="0"/>
              <a:t>Techbook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9154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Discoveryeducation.com</a:t>
            </a:r>
          </a:p>
          <a:p>
            <a:pPr marL="0" indent="0">
              <a:buNone/>
            </a:pPr>
            <a:r>
              <a:rPr lang="en-US" dirty="0" smtClean="0"/>
              <a:t>Username-</a:t>
            </a:r>
          </a:p>
          <a:p>
            <a:pPr marL="0" indent="0">
              <a:buNone/>
            </a:pPr>
            <a:r>
              <a:rPr lang="en-US" dirty="0" smtClean="0"/>
              <a:t>Password-</a:t>
            </a:r>
            <a:r>
              <a:rPr lang="en-US" dirty="0" err="1" smtClean="0"/>
              <a:t>huron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Course: World Geography and Cultures</a:t>
            </a:r>
          </a:p>
          <a:p>
            <a:pPr marL="0" indent="0">
              <a:buNone/>
            </a:pPr>
            <a:r>
              <a:rPr lang="en-US" dirty="0" smtClean="0"/>
              <a:t>Explore 1-7: Use the graphic organizer and answer questions.</a:t>
            </a:r>
          </a:p>
          <a:p>
            <a:pPr marL="0" indent="0">
              <a:buNone/>
            </a:pPr>
            <a:r>
              <a:rPr lang="en-US" b="1" dirty="0" smtClean="0"/>
              <a:t>Click on the map</a:t>
            </a:r>
            <a:r>
              <a:rPr lang="en-US" dirty="0" smtClean="0"/>
              <a:t>, choose </a:t>
            </a:r>
            <a:r>
              <a:rPr lang="en-US" b="1" dirty="0" smtClean="0"/>
              <a:t>large size</a:t>
            </a:r>
            <a:r>
              <a:rPr lang="en-US" dirty="0" smtClean="0"/>
              <a:t>. To compare to U.S. and Canada </a:t>
            </a:r>
            <a:r>
              <a:rPr lang="en-US" b="1" dirty="0" smtClean="0"/>
              <a:t>use search</a:t>
            </a:r>
            <a:r>
              <a:rPr lang="en-US" dirty="0" smtClean="0"/>
              <a:t>-physical map of United States and Canada.</a:t>
            </a:r>
          </a:p>
          <a:p>
            <a:pPr marL="0" indent="0" algn="ctr">
              <a:buNone/>
            </a:pPr>
            <a:r>
              <a:rPr lang="en-US" b="1" dirty="0" smtClean="0"/>
              <a:t>When you use large, you’ll see a +/- to zoom in</a:t>
            </a:r>
          </a:p>
          <a:p>
            <a:pPr marL="0" indent="0" algn="ctr">
              <a:buNone/>
            </a:pPr>
            <a:r>
              <a:rPr lang="en-US" b="1" dirty="0" smtClean="0"/>
              <a:t>Exit out of large</a:t>
            </a:r>
          </a:p>
          <a:p>
            <a:pPr marL="0" indent="0" algn="ctr">
              <a:buNone/>
            </a:pPr>
            <a:r>
              <a:rPr lang="en-US" b="1" dirty="0" smtClean="0"/>
              <a:t>*Use back arrow to go to next Explore*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2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 you </a:t>
            </a:r>
            <a:r>
              <a:rPr lang="en-US" dirty="0" smtClean="0"/>
              <a:t>see? </a:t>
            </a:r>
            <a:br>
              <a:rPr lang="en-US" dirty="0" smtClean="0"/>
            </a:br>
            <a:r>
              <a:rPr lang="en-US" dirty="0" smtClean="0"/>
              <a:t>What </a:t>
            </a:r>
            <a:r>
              <a:rPr lang="en-US" dirty="0"/>
              <a:t>do you think conditions are </a:t>
            </a:r>
            <a:r>
              <a:rPr lang="en-US" dirty="0" smtClean="0"/>
              <a:t>like?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000997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862"/>
            <a:ext cx="9137069" cy="62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0"/>
            <a:ext cx="915830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10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04382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&amp; test is </a:t>
            </a:r>
            <a:r>
              <a:rPr lang="en-US" dirty="0" smtClean="0"/>
              <a:t>May 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304800"/>
            <a:ext cx="8229600" cy="1143000"/>
          </a:xfrm>
        </p:spPr>
        <p:txBody>
          <a:bodyPr/>
          <a:lstStyle/>
          <a:p>
            <a:r>
              <a:rPr lang="en-US" dirty="0" smtClean="0"/>
              <a:t>Latin America Population Majority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399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Mestizo</a:t>
            </a:r>
            <a:r>
              <a:rPr lang="en-US" dirty="0" smtClean="0">
                <a:solidFill>
                  <a:srgbClr val="FF0000"/>
                </a:solidFill>
              </a:rPr>
              <a:t>=mixed </a:t>
            </a:r>
            <a:r>
              <a:rPr lang="en-US" dirty="0">
                <a:solidFill>
                  <a:srgbClr val="FF0000"/>
                </a:solidFill>
              </a:rPr>
              <a:t>race, especially one having Spanish and indigenous descent</a:t>
            </a:r>
            <a:r>
              <a:rPr lang="en-US" dirty="0"/>
              <a:t>.</a:t>
            </a:r>
          </a:p>
        </p:txBody>
      </p:sp>
      <p:pic>
        <p:nvPicPr>
          <p:cNvPr id="2050" name="Picture 2" descr="C:\Users\payne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60" y="1600200"/>
            <a:ext cx="6201366" cy="466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5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xternal-preview.redd.it/yomEbIav5yXFAptDHs9rJYJYPXcZ9Yt4JGgeMPi-i9E.png?auto=webp&amp;s=75ba45e4b3d07eb8d7065276586a540369a7c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636"/>
            <a:ext cx="5791200" cy="679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91" y="787796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Isthmus of Panama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paynec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927"/>
            <a:ext cx="3113657" cy="15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ynec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722"/>
            <a:ext cx="9101394" cy="423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591" y="3204578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CENTRAL AMERICA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99262" y="4025581"/>
            <a:ext cx="2173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SOUTH AMERICA</a:t>
            </a:r>
            <a:endParaRPr lang="en-US" sz="2000" b="1" dirty="0"/>
          </a:p>
        </p:txBody>
      </p:sp>
      <p:sp>
        <p:nvSpPr>
          <p:cNvPr id="6" name="Right Arrow 5"/>
          <p:cNvSpPr/>
          <p:nvPr/>
        </p:nvSpPr>
        <p:spPr>
          <a:xfrm>
            <a:off x="533400" y="3686145"/>
            <a:ext cx="1600200" cy="169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57334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WEST INDIES </a:t>
            </a:r>
          </a:p>
          <a:p>
            <a:r>
              <a:rPr lang="en-US" b="1" dirty="0" smtClean="0"/>
              <a:t>(Caribbean Islands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2944612" y="3499405"/>
            <a:ext cx="1197897" cy="200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2448791" y="1683327"/>
            <a:ext cx="175235" cy="2002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4317625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</a:t>
            </a:r>
            <a:r>
              <a:rPr lang="en-US" sz="3200" b="1" dirty="0" smtClean="0">
                <a:solidFill>
                  <a:srgbClr val="FF0000"/>
                </a:solidFill>
              </a:rPr>
              <a:t>onnects </a:t>
            </a:r>
            <a:r>
              <a:rPr lang="en-US" sz="3200" b="1" dirty="0">
                <a:solidFill>
                  <a:srgbClr val="FF0000"/>
                </a:solidFill>
              </a:rPr>
              <a:t>Central </a:t>
            </a:r>
            <a:r>
              <a:rPr lang="en-US" sz="3200" b="1" dirty="0" smtClean="0">
                <a:solidFill>
                  <a:srgbClr val="FF0000"/>
                </a:solidFill>
              </a:rPr>
              <a:t>America </a:t>
            </a:r>
            <a:r>
              <a:rPr lang="en-US" sz="3200" b="1" dirty="0">
                <a:solidFill>
                  <a:srgbClr val="FF0000"/>
                </a:solidFill>
              </a:rPr>
              <a:t>and South America</a:t>
            </a:r>
          </a:p>
        </p:txBody>
      </p:sp>
    </p:spTree>
    <p:extLst>
      <p:ext uri="{BB962C8B-B14F-4D97-AF65-F5344CB8AC3E}">
        <p14:creationId xmlns:p14="http://schemas.microsoft.com/office/powerpoint/2010/main" val="16910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Panama Canal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8666"/>
            <a:ext cx="9144000" cy="4525963"/>
          </a:xfrm>
        </p:spPr>
        <p:txBody>
          <a:bodyPr/>
          <a:lstStyle/>
          <a:p>
            <a:r>
              <a:rPr lang="en-US" dirty="0" smtClean="0"/>
              <a:t>Shortcut through land saves 7,000 miles of travel</a:t>
            </a:r>
          </a:p>
          <a:p>
            <a:r>
              <a:rPr lang="en-US" dirty="0" smtClean="0"/>
              <a:t>Took 10 years to build after French gave up and U.S. took over</a:t>
            </a:r>
          </a:p>
          <a:p>
            <a:r>
              <a:rPr lang="en-US" dirty="0" smtClean="0"/>
              <a:t>5,609 workers died, mostly from malaria or yellow fever carried by mosquitoes</a:t>
            </a:r>
          </a:p>
          <a:p>
            <a:r>
              <a:rPr lang="en-US" dirty="0" smtClean="0"/>
              <a:t>40 ships cross daily; each can take up to 10 hours to get through the canal</a:t>
            </a:r>
            <a:endParaRPr lang="en-US" dirty="0"/>
          </a:p>
        </p:txBody>
      </p:sp>
      <p:pic>
        <p:nvPicPr>
          <p:cNvPr id="4" name="Picture 3" descr="C:\Users\paynec\Desktop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927"/>
            <a:ext cx="3113657" cy="156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0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Geography, Climate, People</a:t>
            </a:r>
            <a:br>
              <a:rPr lang="en-US" dirty="0" smtClean="0"/>
            </a:br>
            <a:r>
              <a:rPr lang="en-US" dirty="0" smtClean="0"/>
              <a:t>Andes Mt., Grasslands, Rainforest, Farming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https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www.youtube.com/watch?v=7DMbqhVw9mg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5:31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44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Watch how the Canal works</a:t>
            </a:r>
            <a:br>
              <a:rPr lang="en-US" dirty="0" smtClean="0"/>
            </a:br>
            <a:r>
              <a:rPr lang="en-US" dirty="0" smtClean="0"/>
              <a:t>6:54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https://www.youtube.com/watch?v=m8TkcWhmByg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56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Galapagos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 descr="C:\Users\paynec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03564"/>
            <a:ext cx="5562600" cy="623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2209800" y="1295400"/>
            <a:ext cx="228600" cy="1524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55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en-US" dirty="0" smtClean="0"/>
              <a:t> min. film of Galapagos</a:t>
            </a:r>
            <a:br>
              <a:rPr lang="en-US" dirty="0" smtClean="0"/>
            </a:br>
            <a:r>
              <a:rPr lang="en-US" dirty="0" smtClean="0"/>
              <a:t>which is part of the Republic of Ecuador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https://www.youtube.com/watch?v=8SYyHiot-lE</a:t>
            </a:r>
            <a:endParaRPr lang="en-US" sz="2800" dirty="0" smtClean="0"/>
          </a:p>
          <a:p>
            <a:r>
              <a:rPr lang="en-US" sz="2800" dirty="0" smtClean="0"/>
              <a:t>21 islands in the archipelago (string of islands)</a:t>
            </a:r>
          </a:p>
          <a:p>
            <a:r>
              <a:rPr lang="en-US" sz="2800" dirty="0" smtClean="0"/>
              <a:t>25, 000 people live there</a:t>
            </a:r>
            <a:endParaRPr lang="en-US" sz="2800" dirty="0"/>
          </a:p>
        </p:txBody>
      </p:sp>
      <p:pic>
        <p:nvPicPr>
          <p:cNvPr id="7170" name="Picture 2" descr="C:\Users\paynec\Desktop\Lobo_marino_(Zalophus_californianus_wollebaeki),_Punta_Pitt,_isla_de_San_Cristóbal,_islas_Galápagos,_Ecuador,_2015-07-24,_DD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91691"/>
            <a:ext cx="606957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13855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Peru, Argentina, </a:t>
            </a:r>
            <a:br>
              <a:rPr lang="en-US" sz="3600" dirty="0" smtClean="0"/>
            </a:br>
            <a:r>
              <a:rPr lang="en-US" sz="3600" dirty="0" smtClean="0"/>
              <a:t>Brazil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paynec\Desktop\SouthAmeric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927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>
            <a:off x="4572000" y="304800"/>
            <a:ext cx="457200" cy="17526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6705600" y="76200"/>
            <a:ext cx="381000" cy="17526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5" name="Picture 3" descr="C:\Users\paynec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172"/>
            <a:ext cx="4038600" cy="278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ynec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69" y="3927980"/>
            <a:ext cx="4392626" cy="29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6400800" y="4457700"/>
            <a:ext cx="1752600" cy="228600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98672" y="2452577"/>
            <a:ext cx="24661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*Population: </a:t>
            </a:r>
            <a:r>
              <a:rPr lang="en-US" sz="2000" b="1" dirty="0" smtClean="0"/>
              <a:t>209million</a:t>
            </a:r>
          </a:p>
          <a:p>
            <a:r>
              <a:rPr lang="en-US" sz="2000" b="1" dirty="0" smtClean="0"/>
              <a:t>*25 %</a:t>
            </a:r>
            <a:r>
              <a:rPr lang="en-US" sz="2000" b="1" dirty="0"/>
              <a:t> </a:t>
            </a:r>
            <a:r>
              <a:rPr lang="en-US" sz="2000" b="1" dirty="0" smtClean="0"/>
              <a:t>live </a:t>
            </a:r>
            <a:r>
              <a:rPr lang="en-US" sz="2000" b="1" dirty="0"/>
              <a:t>below the poverty </a:t>
            </a:r>
            <a:r>
              <a:rPr lang="en-US" sz="2000" b="1" dirty="0" smtClean="0"/>
              <a:t>line</a:t>
            </a:r>
          </a:p>
          <a:p>
            <a:r>
              <a:rPr lang="en-US" sz="2000" b="1" dirty="0"/>
              <a:t>*</a:t>
            </a:r>
            <a:r>
              <a:rPr lang="en-US" sz="2000" b="1" dirty="0" smtClean="0"/>
              <a:t>family income of $5.50 </a:t>
            </a:r>
            <a:r>
              <a:rPr lang="en-US" sz="2000" b="1" dirty="0"/>
              <a:t>a 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0" y="49530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*33% live </a:t>
            </a:r>
            <a:r>
              <a:rPr lang="en-US" b="1" dirty="0"/>
              <a:t>below </a:t>
            </a:r>
            <a:r>
              <a:rPr lang="en-US" b="1" dirty="0" smtClean="0"/>
              <a:t>poverty line</a:t>
            </a:r>
          </a:p>
          <a:p>
            <a:r>
              <a:rPr lang="en-US" b="1" dirty="0" smtClean="0"/>
              <a:t>*20% live </a:t>
            </a:r>
            <a:r>
              <a:rPr lang="en-US" b="1" dirty="0"/>
              <a:t>on less than two dollars per day.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245257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23% live in poverty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968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400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Brazil’s </a:t>
            </a:r>
            <a:r>
              <a:rPr lang="en-US" b="1" dirty="0" err="1" smtClean="0"/>
              <a:t>Mato</a:t>
            </a:r>
            <a:r>
              <a:rPr lang="en-US" b="1" dirty="0" smtClean="0"/>
              <a:t> </a:t>
            </a:r>
            <a:r>
              <a:rPr lang="en-US" b="1" dirty="0" err="1" smtClean="0"/>
              <a:t>Grosso</a:t>
            </a:r>
            <a:r>
              <a:rPr lang="en-US" b="1" dirty="0" smtClean="0"/>
              <a:t> Plateau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Mostly savanna (grassy, with few trees) and woodland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Ecotourism</a:t>
            </a:r>
            <a:r>
              <a:rPr lang="en-US" dirty="0" smtClean="0">
                <a:solidFill>
                  <a:srgbClr val="FF0000"/>
                </a:solidFill>
              </a:rPr>
              <a:t>=tourism to endangered areas for purpose of supporting conservation</a:t>
            </a:r>
          </a:p>
          <a:p>
            <a:pPr marL="0" indent="0">
              <a:buNone/>
            </a:pPr>
            <a:r>
              <a:rPr lang="en-US" b="1" dirty="0" smtClean="0"/>
              <a:t>Hectare</a:t>
            </a:r>
            <a:r>
              <a:rPr lang="en-US" dirty="0" smtClean="0"/>
              <a:t>=100 acres</a:t>
            </a:r>
            <a:endParaRPr lang="en-US" dirty="0"/>
          </a:p>
        </p:txBody>
      </p:sp>
      <p:pic>
        <p:nvPicPr>
          <p:cNvPr id="9218" name="Picture 2" descr="C:\Users\paynec\Deskto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819400"/>
            <a:ext cx="9144001" cy="315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58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Brazil’s </a:t>
            </a:r>
            <a:r>
              <a:rPr lang="en-US" dirty="0" err="1" smtClean="0"/>
              <a:t>Mato</a:t>
            </a:r>
            <a:r>
              <a:rPr lang="en-US" dirty="0" smtClean="0"/>
              <a:t> </a:t>
            </a:r>
            <a:r>
              <a:rPr lang="en-US" dirty="0" err="1" smtClean="0"/>
              <a:t>Grosso</a:t>
            </a:r>
            <a:r>
              <a:rPr lang="en-US" dirty="0" smtClean="0"/>
              <a:t> 3:41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https://www.youtube.com/watch?v=w46tBZdrvos</a:t>
            </a:r>
          </a:p>
        </p:txBody>
      </p:sp>
    </p:spTree>
    <p:extLst>
      <p:ext uri="{BB962C8B-B14F-4D97-AF65-F5344CB8AC3E}">
        <p14:creationId xmlns:p14="http://schemas.microsoft.com/office/powerpoint/2010/main" val="28752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-381000"/>
            <a:ext cx="8229600" cy="1143000"/>
          </a:xfrm>
        </p:spPr>
        <p:txBody>
          <a:bodyPr/>
          <a:lstStyle/>
          <a:p>
            <a:r>
              <a:rPr lang="en-US" dirty="0" smtClean="0"/>
              <a:t>Reading an Elevation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s://gtm-media.discoveryeducation.com/videos/socialstudiestechbook/image/medium/Map_LatinAmerica_Physical_md_CI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5" y="533400"/>
            <a:ext cx="92964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150918" y="329314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GREEN=500 ft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9645" y="4180297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LIGHT BEIGE=100 FT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547463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DARK BROWN= 10,000 ft.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533400"/>
            <a:ext cx="2286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Where are the highest </a:t>
            </a:r>
            <a:r>
              <a:rPr lang="en-US" sz="3200" b="1" dirty="0">
                <a:solidFill>
                  <a:srgbClr val="FF0000"/>
                </a:solidFill>
              </a:rPr>
              <a:t>land </a:t>
            </a:r>
            <a:r>
              <a:rPr lang="en-US" sz="3200" b="1" dirty="0" smtClean="0">
                <a:solidFill>
                  <a:srgbClr val="FF0000"/>
                </a:solidFill>
              </a:rPr>
              <a:t>elevations?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4636" y="2547463"/>
            <a:ext cx="152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Yucatan Peninsula?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west coast of South </a:t>
            </a:r>
            <a:r>
              <a:rPr lang="en-US" dirty="0" smtClean="0"/>
              <a:t>America?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islands of the West </a:t>
            </a:r>
            <a:r>
              <a:rPr lang="en-US" dirty="0" smtClean="0"/>
              <a:t>Indies?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Brazil’s </a:t>
            </a:r>
            <a:r>
              <a:rPr lang="en-US" dirty="0" err="1"/>
              <a:t>Mato</a:t>
            </a:r>
            <a:r>
              <a:rPr lang="en-US" dirty="0"/>
              <a:t> </a:t>
            </a:r>
            <a:r>
              <a:rPr lang="en-US" dirty="0" err="1"/>
              <a:t>Grosso</a:t>
            </a:r>
            <a:r>
              <a:rPr lang="en-US" dirty="0"/>
              <a:t> </a:t>
            </a:r>
            <a:r>
              <a:rPr lang="en-US" dirty="0" smtClean="0"/>
              <a:t>Plateau?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19645" y="1309907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YUCATAN</a:t>
            </a:r>
          </a:p>
          <a:p>
            <a:r>
              <a:rPr lang="en-US" sz="2000" b="1" dirty="0" smtClean="0"/>
              <a:t>PENINSULA</a:t>
            </a:r>
            <a:endParaRPr lang="en-US" sz="2000" b="1" dirty="0"/>
          </a:p>
        </p:txBody>
      </p:sp>
      <p:sp>
        <p:nvSpPr>
          <p:cNvPr id="11" name="Right Arrow 10"/>
          <p:cNvSpPr/>
          <p:nvPr/>
        </p:nvSpPr>
        <p:spPr>
          <a:xfrm>
            <a:off x="2398568" y="1614151"/>
            <a:ext cx="1714499" cy="49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953000" y="838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ISLANDS WEST INDES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5962650" y="1131447"/>
            <a:ext cx="190500" cy="356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74426" y="310847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MATO GROSSO</a:t>
            </a:r>
            <a:endParaRPr lang="en-US" b="1" dirty="0"/>
          </a:p>
        </p:txBody>
      </p:sp>
      <p:sp>
        <p:nvSpPr>
          <p:cNvPr id="15" name="Left Arrow 14"/>
          <p:cNvSpPr/>
          <p:nvPr/>
        </p:nvSpPr>
        <p:spPr>
          <a:xfrm>
            <a:off x="6920344" y="3754810"/>
            <a:ext cx="699655" cy="2075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2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 animBg="1"/>
      <p:bldP spid="13" grpId="0" animBg="1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9/98/Caribbean_general_map.png/1024px-Caribbean_general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9" y="653259"/>
            <a:ext cx="918746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2498" y="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West Indies (Caribbean Islands)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009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Islands of the West Indies (Caribbean)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Image result for islands of the west ind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3" y="914400"/>
            <a:ext cx="915234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4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 Indies</a:t>
            </a:r>
            <a:br>
              <a:rPr lang="en-US" dirty="0" smtClean="0"/>
            </a:br>
            <a:r>
              <a:rPr lang="en-US" dirty="0" smtClean="0"/>
              <a:t>mountain tops surrounded by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5,000 volcanic and coral islands </a:t>
            </a:r>
          </a:p>
          <a:p>
            <a:r>
              <a:rPr lang="en-US" dirty="0" smtClean="0"/>
              <a:t>Rich volcanic soil grows sugar cane, bananas, cacao, limes, and spices</a:t>
            </a:r>
          </a:p>
          <a:p>
            <a:r>
              <a:rPr lang="en-US" dirty="0" smtClean="0"/>
              <a:t>Sandy beaches and warm weather</a:t>
            </a:r>
          </a:p>
          <a:p>
            <a:r>
              <a:rPr lang="en-US" dirty="0" smtClean="0"/>
              <a:t>5-8 hurricanes per year</a:t>
            </a:r>
          </a:p>
          <a:p>
            <a:r>
              <a:rPr lang="en-US" dirty="0" smtClean="0"/>
              <a:t>Active volcano</a:t>
            </a:r>
          </a:p>
          <a:p>
            <a:r>
              <a:rPr lang="en-US" dirty="0" smtClean="0"/>
              <a:t>Strong French Influence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Latin America is a region in the Western Hemisphere that includes Mexico, Central America, the West Indies, and South America.</a:t>
            </a:r>
          </a:p>
        </p:txBody>
      </p:sp>
      <p:pic>
        <p:nvPicPr>
          <p:cNvPr id="4" name="Picture 3" descr="C:\Users\payne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618478" cy="532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1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Caribbean Islands 4:43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What do you think the climate is like?</a:t>
            </a:r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://www.youtube.com/watch?v=YVkjwh6OavM</a:t>
            </a:r>
          </a:p>
        </p:txBody>
      </p:sp>
    </p:spTree>
    <p:extLst>
      <p:ext uri="{BB962C8B-B14F-4D97-AF65-F5344CB8AC3E}">
        <p14:creationId xmlns:p14="http://schemas.microsoft.com/office/powerpoint/2010/main" val="20292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Caribbean Island Vacation Guide 11 min.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https://www.youtube.com/watch?v=SUXPxtVEeS4</a:t>
            </a:r>
          </a:p>
        </p:txBody>
      </p:sp>
    </p:spTree>
    <p:extLst>
      <p:ext uri="{BB962C8B-B14F-4D97-AF65-F5344CB8AC3E}">
        <p14:creationId xmlns:p14="http://schemas.microsoft.com/office/powerpoint/2010/main" val="32368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Tropical 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4525963"/>
          </a:xfrm>
        </p:spPr>
        <p:txBody>
          <a:bodyPr/>
          <a:lstStyle/>
          <a:p>
            <a:r>
              <a:rPr lang="en-US" dirty="0"/>
              <a:t>The </a:t>
            </a:r>
            <a:r>
              <a:rPr lang="en-US" b="1" dirty="0"/>
              <a:t>tropical rainforest</a:t>
            </a:r>
            <a:r>
              <a:rPr lang="en-US" dirty="0"/>
              <a:t> is a hot, moist biome found near Earth's equator.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world's largest </a:t>
            </a:r>
            <a:r>
              <a:rPr lang="en-US" b="1" dirty="0">
                <a:solidFill>
                  <a:srgbClr val="FF0000"/>
                </a:solidFill>
              </a:rPr>
              <a:t>tropical rainforests</a:t>
            </a:r>
            <a:r>
              <a:rPr lang="en-US" dirty="0">
                <a:solidFill>
                  <a:srgbClr val="FF0000"/>
                </a:solidFill>
              </a:rPr>
              <a:t> are in South America,</a:t>
            </a:r>
            <a:r>
              <a:rPr lang="en-US" dirty="0"/>
              <a:t> Africa, and Southeast Asia. </a:t>
            </a:r>
            <a:endParaRPr lang="en-US" dirty="0" smtClean="0"/>
          </a:p>
          <a:p>
            <a:r>
              <a:rPr lang="en-US" b="1" dirty="0" smtClean="0"/>
              <a:t>Tropical </a:t>
            </a:r>
            <a:r>
              <a:rPr lang="en-US" b="1" dirty="0"/>
              <a:t>rainforests</a:t>
            </a:r>
            <a:r>
              <a:rPr lang="en-US" dirty="0"/>
              <a:t> receive from 60 to 160 inches of precipitation that is fairly evenly distributed 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26218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kastatic.org/ka-perseus-images/3ab9ba35d209fb2e3148389002d681098ed5f3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228600"/>
            <a:ext cx="9011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3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9121911" cy="5897563"/>
          </a:xfrm>
        </p:spPr>
        <p:txBody>
          <a:bodyPr/>
          <a:lstStyle/>
          <a:p>
            <a:r>
              <a:rPr lang="en-US" sz="2800" dirty="0" smtClean="0"/>
              <a:t>Rainforests cover </a:t>
            </a:r>
            <a:r>
              <a:rPr lang="en-US" sz="2800" dirty="0"/>
              <a:t>around </a:t>
            </a:r>
            <a:r>
              <a:rPr lang="en-US" sz="2800" dirty="0" smtClean="0"/>
              <a:t>2%  of the Earth</a:t>
            </a:r>
            <a:r>
              <a:rPr lang="en-US" sz="2800" dirty="0"/>
              <a:t>, but </a:t>
            </a:r>
            <a:r>
              <a:rPr lang="en-US" sz="2800" dirty="0" smtClean="0"/>
              <a:t>about </a:t>
            </a:r>
            <a:r>
              <a:rPr lang="en-US" sz="2800" dirty="0"/>
              <a:t>50 percent of the plants and animals on the earth live in the rainforest</a:t>
            </a:r>
            <a:r>
              <a:rPr lang="en-US" sz="2800" dirty="0" smtClean="0"/>
              <a:t>.</a:t>
            </a:r>
          </a:p>
          <a:p>
            <a:r>
              <a:rPr lang="en-US" sz="2800" dirty="0"/>
              <a:t>V</a:t>
            </a:r>
            <a:r>
              <a:rPr lang="en-US" sz="2800" dirty="0" smtClean="0"/>
              <a:t>ery </a:t>
            </a:r>
            <a:r>
              <a:rPr lang="en-US" sz="2800" dirty="0"/>
              <a:t>high annual rainfall, high average temperatures, nutrient-poor </a:t>
            </a:r>
            <a:r>
              <a:rPr lang="en-US" sz="2800" dirty="0" smtClean="0"/>
              <a:t>soil (rain washes organic materials away), </a:t>
            </a:r>
            <a:r>
              <a:rPr lang="en-US" sz="2800" dirty="0"/>
              <a:t>and high levels of biodiversity (species richness).</a:t>
            </a:r>
            <a:endParaRPr lang="en-US" sz="28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 descr="C:\Users\paynec\Desktop\fa996ad69c467605a2c70b1e58f9df5d41d1fe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15" y="2895600"/>
            <a:ext cx="3947238" cy="26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cdn.kastatic.org/ka-perseus-images/f6c294f08e5af771e1cd85147853de1b6a1a6b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895600"/>
            <a:ext cx="540588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dn.kastatic.org/ka-perseus-images/7e2a9ab8f74a49f150cbcb31d05550db87b685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3886200" cy="597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Biomes of South America</a:t>
            </a:r>
            <a:br>
              <a:rPr lang="en-US" sz="3200" dirty="0" smtClean="0"/>
            </a:b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aynec\Desktop\map-of-bio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6839"/>
            <a:ext cx="5943600" cy="639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51763" y="4419600"/>
            <a:ext cx="2725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</a:rPr>
              <a:t>PAMPAS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EXPANSIVE GRASSLANDS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65618" y="1600200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LARGE RAIN FORESTS</a:t>
            </a:r>
            <a:endParaRPr lang="en-US" sz="2800" b="1" dirty="0"/>
          </a:p>
        </p:txBody>
      </p:sp>
      <p:sp>
        <p:nvSpPr>
          <p:cNvPr id="7" name="Left Arrow 6"/>
          <p:cNvSpPr/>
          <p:nvPr/>
        </p:nvSpPr>
        <p:spPr>
          <a:xfrm>
            <a:off x="4970318" y="4800600"/>
            <a:ext cx="990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5791200" y="2123420"/>
            <a:ext cx="21336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838200"/>
          </a:xfrm>
        </p:spPr>
        <p:txBody>
          <a:bodyPr/>
          <a:lstStyle/>
          <a:p>
            <a:r>
              <a:rPr lang="en-US" dirty="0" smtClean="0"/>
              <a:t>Bolivia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0" y="899318"/>
            <a:ext cx="3581400" cy="5501482"/>
          </a:xfrm>
        </p:spPr>
        <p:txBody>
          <a:bodyPr>
            <a:norm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aried </a:t>
            </a:r>
            <a:r>
              <a:rPr lang="en-US" sz="2800" dirty="0"/>
              <a:t>terrain spanning Andes Mountains, the Atacama Desert and Amazon </a:t>
            </a:r>
            <a:r>
              <a:rPr lang="en-US" sz="2800" dirty="0" smtClean="0"/>
              <a:t>rainforest</a:t>
            </a:r>
          </a:p>
          <a:p>
            <a:r>
              <a:rPr lang="en-US" sz="2800" dirty="0">
                <a:hlinkClick r:id="rId2"/>
              </a:rPr>
              <a:t>Population</a:t>
            </a:r>
            <a:r>
              <a:rPr lang="en-US" sz="2800" dirty="0"/>
              <a:t>:</a:t>
            </a:r>
            <a:r>
              <a:rPr lang="en-US" sz="2800" b="1" dirty="0"/>
              <a:t> </a:t>
            </a:r>
            <a:r>
              <a:rPr lang="en-US" sz="2800" dirty="0"/>
              <a:t>11.05 </a:t>
            </a:r>
            <a:r>
              <a:rPr lang="en-US" sz="2800" dirty="0" smtClean="0"/>
              <a:t>  million</a:t>
            </a:r>
          </a:p>
          <a:p>
            <a:r>
              <a:rPr lang="en-US" sz="2800" dirty="0" smtClean="0"/>
              <a:t>60% live </a:t>
            </a:r>
            <a:r>
              <a:rPr lang="en-US" sz="2800" dirty="0"/>
              <a:t>in </a:t>
            </a:r>
            <a:r>
              <a:rPr lang="en-US" sz="2800" dirty="0" smtClean="0"/>
              <a:t>poverty</a:t>
            </a:r>
          </a:p>
          <a:p>
            <a:r>
              <a:rPr lang="en-US" sz="2800" dirty="0" smtClean="0"/>
              <a:t>38% </a:t>
            </a:r>
            <a:r>
              <a:rPr lang="en-US" sz="2800" dirty="0"/>
              <a:t>in extreme </a:t>
            </a:r>
            <a:r>
              <a:rPr lang="en-US" sz="2800" dirty="0" smtClean="0"/>
              <a:t>poverty</a:t>
            </a:r>
            <a:endParaRPr lang="en-US" sz="2800" dirty="0"/>
          </a:p>
        </p:txBody>
      </p:sp>
      <p:pic>
        <p:nvPicPr>
          <p:cNvPr id="4" name="Picture 2" descr="C:\Users\paynec\Desktop\SouthAmeric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81000" y="2781300"/>
            <a:ext cx="1676400" cy="3810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Petroleum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paynec\Desktop\Oil-Production-by-count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852055"/>
            <a:ext cx="914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aynec\Desktop\upcoming-licensing-rounds-oilandgas-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05" y="-609600"/>
            <a:ext cx="6990994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220200" cy="5059363"/>
          </a:xfrm>
        </p:spPr>
        <p:txBody>
          <a:bodyPr/>
          <a:lstStyle/>
          <a:p>
            <a:pPr fontAlgn="base"/>
            <a:r>
              <a:rPr lang="en-US" dirty="0"/>
              <a:t>Locate Latin America on a world map</a:t>
            </a:r>
          </a:p>
          <a:p>
            <a:pPr fontAlgn="base"/>
            <a:r>
              <a:rPr lang="en-US" dirty="0"/>
              <a:t>Describe the physical characteristics (i.e., landforms, climate, and vegetation) of Latin America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Latin America’s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Fertilizer</a:t>
            </a:r>
          </a:p>
          <a:p>
            <a:r>
              <a:rPr lang="en-US" dirty="0" smtClean="0"/>
              <a:t>Sugar</a:t>
            </a:r>
          </a:p>
          <a:p>
            <a:r>
              <a:rPr lang="en-US" dirty="0" smtClean="0"/>
              <a:t>Wheat</a:t>
            </a:r>
          </a:p>
          <a:p>
            <a:r>
              <a:rPr lang="en-US" dirty="0" smtClean="0"/>
              <a:t>Coffee</a:t>
            </a:r>
          </a:p>
          <a:p>
            <a:r>
              <a:rPr lang="en-US" dirty="0" smtClean="0"/>
              <a:t>Rubber</a:t>
            </a: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Petroleum, especially </a:t>
            </a:r>
            <a:r>
              <a:rPr lang="en-US" b="1" dirty="0">
                <a:solidFill>
                  <a:srgbClr val="FF0000"/>
                </a:solidFill>
              </a:rPr>
              <a:t>Venezuela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paynec\Desktop\download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092" y="762000"/>
            <a:ext cx="471190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99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Tomorrow, during social studies you be testing in the lab.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still expect your test to be Friday.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How do present-day Latin Americans adapt to life, modify and depend on the environment in the Andes Mountains?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dirty="0"/>
              <a:t>Human-Environment Interaction in Latin </a:t>
            </a:r>
            <a:r>
              <a:rPr lang="en-US" dirty="0" smtClean="0"/>
              <a:t>America </a:t>
            </a:r>
            <a:r>
              <a:rPr lang="en-US" dirty="0"/>
              <a:t>Categorization </a:t>
            </a:r>
            <a:r>
              <a:rPr lang="en-US" dirty="0" smtClean="0"/>
              <a:t>Chart as you</a:t>
            </a:r>
            <a:endParaRPr lang="en-US" dirty="0"/>
          </a:p>
          <a:p>
            <a:r>
              <a:rPr lang="en-US" dirty="0"/>
              <a:t>r</a:t>
            </a:r>
            <a:r>
              <a:rPr lang="en-US" dirty="0" smtClean="0"/>
              <a:t>ead pages 5-7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8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Page 8 Explore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 you read about the causes of natural disasters and the effects, fill out the cause/effect chart.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5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-152400"/>
            <a:ext cx="8229600" cy="1143000"/>
          </a:xfrm>
        </p:spPr>
        <p:txBody>
          <a:bodyPr/>
          <a:lstStyle/>
          <a:p>
            <a:r>
              <a:rPr lang="en-US" dirty="0" smtClean="0"/>
              <a:t>Paste in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762000"/>
            <a:ext cx="8534401" cy="4906963"/>
          </a:xfrm>
        </p:spPr>
        <p:txBody>
          <a:bodyPr/>
          <a:lstStyle/>
          <a:p>
            <a:r>
              <a:rPr lang="en-US" dirty="0" smtClean="0"/>
              <a:t>Latin America map-label Central and South America &amp; Mexico, Equator, Tropic of Capricorn</a:t>
            </a:r>
          </a:p>
          <a:p>
            <a:r>
              <a:rPr lang="en-US" dirty="0" smtClean="0"/>
              <a:t>World map-Label South America &amp; Mexico</a:t>
            </a:r>
            <a:endParaRPr lang="en-US" dirty="0"/>
          </a:p>
        </p:txBody>
      </p:sp>
      <p:pic>
        <p:nvPicPr>
          <p:cNvPr id="6146" name="Picture 2" descr="C:\Users\paynec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62200"/>
            <a:ext cx="5867400" cy="439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Latin America/South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296400" cy="5516563"/>
          </a:xfrm>
        </p:spPr>
        <p:txBody>
          <a:bodyPr/>
          <a:lstStyle/>
          <a:p>
            <a:r>
              <a:rPr lang="en-US" dirty="0"/>
              <a:t>Latin America is an umbrella cultural concept just like Hispanic </a:t>
            </a:r>
            <a:r>
              <a:rPr lang="en-US" dirty="0" smtClean="0"/>
              <a:t>America.</a:t>
            </a:r>
          </a:p>
          <a:p>
            <a:r>
              <a:rPr lang="en-US" dirty="0" smtClean="0"/>
              <a:t>South America, geographical concept, is a continent.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Which Latin American country is closest to U. S.?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paynec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45199"/>
            <a:ext cx="3505200" cy="407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aynec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732"/>
            <a:ext cx="3429000" cy="395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1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vocab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Biome</a:t>
            </a:r>
            <a:r>
              <a:rPr lang="en-US" dirty="0" smtClean="0">
                <a:solidFill>
                  <a:srgbClr val="FF0000"/>
                </a:solidFill>
              </a:rPr>
              <a:t>=flora (vegetation) and fauna (animals) </a:t>
            </a:r>
            <a:r>
              <a:rPr lang="en-US" dirty="0"/>
              <a:t>occupying a major habitat, e.g. forest or </a:t>
            </a:r>
            <a:r>
              <a:rPr lang="en-US" dirty="0" smtClean="0"/>
              <a:t>tundra.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Subsistence farming</a:t>
            </a:r>
            <a:r>
              <a:rPr lang="en-US" dirty="0" smtClean="0"/>
              <a:t>=</a:t>
            </a:r>
            <a:r>
              <a:rPr lang="en-US" dirty="0"/>
              <a:t> </a:t>
            </a:r>
            <a:r>
              <a:rPr lang="en-US" dirty="0">
                <a:solidFill>
                  <a:srgbClr val="FF0000"/>
                </a:solidFill>
              </a:rPr>
              <a:t>farmers grow </a:t>
            </a:r>
            <a:r>
              <a:rPr lang="en-US" dirty="0" smtClean="0">
                <a:solidFill>
                  <a:srgbClr val="FF0000"/>
                </a:solidFill>
              </a:rPr>
              <a:t>crops </a:t>
            </a:r>
            <a:r>
              <a:rPr lang="en-US" dirty="0">
                <a:solidFill>
                  <a:srgbClr val="FF0000"/>
                </a:solidFill>
              </a:rPr>
              <a:t>to feed themselves and their families</a:t>
            </a:r>
            <a:r>
              <a:rPr lang="en-US" dirty="0"/>
              <a:t>.  </a:t>
            </a:r>
            <a:r>
              <a:rPr lang="en-US" dirty="0" smtClean="0"/>
              <a:t>Farm</a:t>
            </a:r>
            <a:r>
              <a:rPr lang="en-US" dirty="0"/>
              <a:t> output is </a:t>
            </a:r>
            <a:r>
              <a:rPr lang="en-US" dirty="0" smtClean="0"/>
              <a:t>for survival with </a:t>
            </a:r>
            <a:r>
              <a:rPr lang="en-US" dirty="0"/>
              <a:t>little or no </a:t>
            </a:r>
            <a:r>
              <a:rPr lang="en-US" dirty="0" smtClean="0"/>
              <a:t>surplus.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Amerindians</a:t>
            </a:r>
            <a:r>
              <a:rPr lang="en-US" dirty="0" smtClean="0"/>
              <a:t>=the </a:t>
            </a:r>
            <a:r>
              <a:rPr lang="en-US" dirty="0">
                <a:solidFill>
                  <a:srgbClr val="FF0000"/>
                </a:solidFill>
              </a:rPr>
              <a:t>indigenous </a:t>
            </a:r>
            <a:r>
              <a:rPr lang="en-US" dirty="0" smtClean="0">
                <a:solidFill>
                  <a:srgbClr val="FF0000"/>
                </a:solidFill>
              </a:rPr>
              <a:t>people </a:t>
            </a:r>
            <a:r>
              <a:rPr lang="en-US" dirty="0">
                <a:solidFill>
                  <a:srgbClr val="FF0000"/>
                </a:solidFill>
              </a:rPr>
              <a:t>of the </a:t>
            </a:r>
            <a:r>
              <a:rPr lang="en-US" dirty="0" smtClean="0">
                <a:solidFill>
                  <a:srgbClr val="FF0000"/>
                </a:solidFill>
              </a:rPr>
              <a:t>Americas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Indigenous</a:t>
            </a:r>
            <a:r>
              <a:rPr lang="en-US" dirty="0" smtClean="0">
                <a:solidFill>
                  <a:srgbClr val="FF0000"/>
                </a:solidFill>
              </a:rPr>
              <a:t>=native, naturally there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Isthmus</a:t>
            </a:r>
            <a:r>
              <a:rPr lang="en-US" dirty="0" smtClean="0">
                <a:solidFill>
                  <a:srgbClr val="FF0000"/>
                </a:solidFill>
              </a:rPr>
              <a:t>=narrow </a:t>
            </a:r>
            <a:r>
              <a:rPr lang="en-US" dirty="0">
                <a:solidFill>
                  <a:srgbClr val="FF0000"/>
                </a:solidFill>
              </a:rPr>
              <a:t>strip of land that connects two larger land areas.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5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dn.kastatic.org/ka-perseus-images/cc8153eccd8ef4dd2ef0f4d7104685276668050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8850"/>
            <a:ext cx="9144000" cy="43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304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Climate </a:t>
            </a:r>
            <a:r>
              <a:rPr lang="en-US" sz="2800" dirty="0" smtClean="0"/>
              <a:t>determines </a:t>
            </a:r>
            <a:r>
              <a:rPr lang="en-US" sz="2800" dirty="0"/>
              <a:t>where </a:t>
            </a:r>
            <a:r>
              <a:rPr lang="en-US" sz="2800" dirty="0" smtClean="0"/>
              <a:t> biomes </a:t>
            </a:r>
            <a:r>
              <a:rPr lang="en-US" sz="2800" dirty="0"/>
              <a:t>are found. </a:t>
            </a:r>
            <a:endParaRPr lang="en-US" sz="2800" dirty="0" smtClean="0"/>
          </a:p>
          <a:p>
            <a:pPr algn="ctr"/>
            <a:r>
              <a:rPr lang="en-US" sz="2800" dirty="0" smtClean="0"/>
              <a:t>Each </a:t>
            </a:r>
            <a:r>
              <a:rPr lang="en-US" sz="2800" dirty="0"/>
              <a:t>biome has a </a:t>
            </a:r>
            <a:r>
              <a:rPr lang="en-US" sz="2800" dirty="0" smtClean="0"/>
              <a:t>range </a:t>
            </a:r>
            <a:r>
              <a:rPr lang="en-US" sz="2800" dirty="0"/>
              <a:t>of temperatures and  </a:t>
            </a:r>
            <a:r>
              <a:rPr lang="en-US" sz="2800" dirty="0" smtClean="0"/>
              <a:t>precipitation. </a:t>
            </a:r>
          </a:p>
          <a:p>
            <a:pPr algn="ctr"/>
            <a:r>
              <a:rPr lang="en-US" sz="2800" dirty="0" smtClean="0"/>
              <a:t>We </a:t>
            </a:r>
            <a:r>
              <a:rPr lang="en-US" sz="2800" dirty="0"/>
              <a:t>can often predict what type of biome will be found there.</a:t>
            </a:r>
          </a:p>
        </p:txBody>
      </p:sp>
    </p:spTree>
    <p:extLst>
      <p:ext uri="{BB962C8B-B14F-4D97-AF65-F5344CB8AC3E}">
        <p14:creationId xmlns:p14="http://schemas.microsoft.com/office/powerpoint/2010/main" val="249433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Begin Geography Graphic Organizer</a:t>
            </a:r>
            <a:br>
              <a:rPr lang="en-US" dirty="0" smtClean="0"/>
            </a:br>
            <a:r>
              <a:rPr lang="en-US" dirty="0" smtClean="0"/>
              <a:t>with discoveryeducation.com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773</Words>
  <Application>Microsoft Office PowerPoint</Application>
  <PresentationFormat>On-screen Show (4:3)</PresentationFormat>
  <Paragraphs>129</Paragraphs>
  <Slides>43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Latin America #1</vt:lpstr>
      <vt:lpstr>Basic Geography, Climate, People Andes Mt., Grasslands, Rainforest, Farming</vt:lpstr>
      <vt:lpstr>PowerPoint Presentation</vt:lpstr>
      <vt:lpstr>Goals</vt:lpstr>
      <vt:lpstr>Paste in notebook</vt:lpstr>
      <vt:lpstr>Latin America/South America</vt:lpstr>
      <vt:lpstr>vocab</vt:lpstr>
      <vt:lpstr>PowerPoint Presentation</vt:lpstr>
      <vt:lpstr>Begin Geography Graphic Organizer with discoveryeducation.com</vt:lpstr>
      <vt:lpstr>Social Studies Techbook</vt:lpstr>
      <vt:lpstr>What do you see?  What do you think conditions are like? </vt:lpstr>
      <vt:lpstr>PowerPoint Presentation</vt:lpstr>
      <vt:lpstr>PowerPoint Presentation</vt:lpstr>
      <vt:lpstr>PowerPoint Presentation</vt:lpstr>
      <vt:lpstr>Project &amp; test is May 10</vt:lpstr>
      <vt:lpstr>Latin America Population Majority</vt:lpstr>
      <vt:lpstr>PowerPoint Presentation</vt:lpstr>
      <vt:lpstr>Vocabulary</vt:lpstr>
      <vt:lpstr>The Panama Canal</vt:lpstr>
      <vt:lpstr>Watch how the Canal works 6:54</vt:lpstr>
      <vt:lpstr>Galapagos Islands</vt:lpstr>
      <vt:lpstr>2 min. film of Galapagos which is part of the Republic of Ecuador</vt:lpstr>
      <vt:lpstr>Peru, Argentina,  Brazil</vt:lpstr>
      <vt:lpstr>Brazil’s Mato Grosso Plateau Mostly savanna (grassy, with few trees) and woodland</vt:lpstr>
      <vt:lpstr>Brazil’s Mato Grosso 3:41</vt:lpstr>
      <vt:lpstr>Reading an Elevation Map</vt:lpstr>
      <vt:lpstr>PowerPoint Presentation</vt:lpstr>
      <vt:lpstr>Islands of the West Indies (Caribbean)</vt:lpstr>
      <vt:lpstr>West Indies mountain tops surrounded by water</vt:lpstr>
      <vt:lpstr>History of Caribbean Islands 4:43</vt:lpstr>
      <vt:lpstr>Caribbean Island Vacation Guide 11 min.</vt:lpstr>
      <vt:lpstr>Tropical Rainforest</vt:lpstr>
      <vt:lpstr>PowerPoint Presentation</vt:lpstr>
      <vt:lpstr>PowerPoint Presentation</vt:lpstr>
      <vt:lpstr>PowerPoint Presentation</vt:lpstr>
      <vt:lpstr>Biomes of South America </vt:lpstr>
      <vt:lpstr>Bolivia </vt:lpstr>
      <vt:lpstr>Petroleum Production</vt:lpstr>
      <vt:lpstr>PowerPoint Presentation</vt:lpstr>
      <vt:lpstr>Latin America’s Economy</vt:lpstr>
      <vt:lpstr>Tomorrow, during social studies you be testing in the lab.</vt:lpstr>
      <vt:lpstr>How do present-day Latin Americans adapt to life, modify and depend on the environment in the Andes Mountains? </vt:lpstr>
      <vt:lpstr>Page 8 Explore</vt:lpstr>
    </vt:vector>
  </TitlesOfParts>
  <Company>Huron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America #1</dc:title>
  <dc:creator>HA Admin</dc:creator>
  <cp:lastModifiedBy>HA Admin</cp:lastModifiedBy>
  <cp:revision>68</cp:revision>
  <dcterms:created xsi:type="dcterms:W3CDTF">2019-03-10T15:04:07Z</dcterms:created>
  <dcterms:modified xsi:type="dcterms:W3CDTF">2019-05-03T16:47:14Z</dcterms:modified>
</cp:coreProperties>
</file>